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91"/>
  </p:notesMasterIdLst>
  <p:handoutMasterIdLst>
    <p:handoutMasterId r:id="rId292"/>
  </p:handoutMasterIdLst>
  <p:sldIdLst>
    <p:sldId id="723" r:id="rId2"/>
    <p:sldId id="796" r:id="rId3"/>
    <p:sldId id="725" r:id="rId4"/>
    <p:sldId id="726" r:id="rId5"/>
    <p:sldId id="797" r:id="rId6"/>
    <p:sldId id="798" r:id="rId7"/>
    <p:sldId id="727" r:id="rId8"/>
    <p:sldId id="806" r:id="rId9"/>
    <p:sldId id="811" r:id="rId10"/>
    <p:sldId id="800" r:id="rId11"/>
    <p:sldId id="801" r:id="rId12"/>
    <p:sldId id="809" r:id="rId13"/>
    <p:sldId id="810" r:id="rId14"/>
    <p:sldId id="814" r:id="rId15"/>
    <p:sldId id="745" r:id="rId16"/>
    <p:sldId id="740" r:id="rId17"/>
    <p:sldId id="741" r:id="rId18"/>
    <p:sldId id="808" r:id="rId19"/>
    <p:sldId id="728" r:id="rId20"/>
    <p:sldId id="812" r:id="rId21"/>
    <p:sldId id="813" r:id="rId22"/>
    <p:sldId id="729" r:id="rId23"/>
    <p:sldId id="731" r:id="rId24"/>
    <p:sldId id="815" r:id="rId25"/>
    <p:sldId id="732" r:id="rId26"/>
    <p:sldId id="816" r:id="rId27"/>
    <p:sldId id="734" r:id="rId28"/>
    <p:sldId id="818" r:id="rId29"/>
    <p:sldId id="819" r:id="rId30"/>
    <p:sldId id="820" r:id="rId31"/>
    <p:sldId id="733" r:id="rId32"/>
    <p:sldId id="817" r:id="rId33"/>
    <p:sldId id="823" r:id="rId34"/>
    <p:sldId id="822" r:id="rId35"/>
    <p:sldId id="784" r:id="rId36"/>
    <p:sldId id="827" r:id="rId37"/>
    <p:sldId id="735" r:id="rId38"/>
    <p:sldId id="306" r:id="rId39"/>
    <p:sldId id="736" r:id="rId40"/>
    <p:sldId id="737" r:id="rId41"/>
    <p:sldId id="824" r:id="rId42"/>
    <p:sldId id="826" r:id="rId43"/>
    <p:sldId id="825" r:id="rId44"/>
    <p:sldId id="753" r:id="rId45"/>
    <p:sldId id="754" r:id="rId46"/>
    <p:sldId id="755" r:id="rId47"/>
    <p:sldId id="756" r:id="rId48"/>
    <p:sldId id="757" r:id="rId49"/>
    <p:sldId id="322" r:id="rId50"/>
    <p:sldId id="356" r:id="rId51"/>
    <p:sldId id="357" r:id="rId52"/>
    <p:sldId id="358" r:id="rId53"/>
    <p:sldId id="359" r:id="rId54"/>
    <p:sldId id="828" r:id="rId55"/>
    <p:sldId id="829" r:id="rId56"/>
    <p:sldId id="830" r:id="rId57"/>
    <p:sldId id="831" r:id="rId58"/>
    <p:sldId id="832" r:id="rId59"/>
    <p:sldId id="833" r:id="rId60"/>
    <p:sldId id="834" r:id="rId61"/>
    <p:sldId id="835" r:id="rId62"/>
    <p:sldId id="836" r:id="rId63"/>
    <p:sldId id="837" r:id="rId64"/>
    <p:sldId id="838" r:id="rId65"/>
    <p:sldId id="839" r:id="rId66"/>
    <p:sldId id="840" r:id="rId67"/>
    <p:sldId id="841" r:id="rId68"/>
    <p:sldId id="842" r:id="rId69"/>
    <p:sldId id="843" r:id="rId70"/>
    <p:sldId id="844" r:id="rId71"/>
    <p:sldId id="845" r:id="rId72"/>
    <p:sldId id="846" r:id="rId73"/>
    <p:sldId id="847" r:id="rId74"/>
    <p:sldId id="848" r:id="rId75"/>
    <p:sldId id="849" r:id="rId76"/>
    <p:sldId id="850" r:id="rId77"/>
    <p:sldId id="851" r:id="rId78"/>
    <p:sldId id="852" r:id="rId79"/>
    <p:sldId id="853" r:id="rId80"/>
    <p:sldId id="854" r:id="rId81"/>
    <p:sldId id="855" r:id="rId82"/>
    <p:sldId id="856" r:id="rId83"/>
    <p:sldId id="857" r:id="rId84"/>
    <p:sldId id="858" r:id="rId85"/>
    <p:sldId id="859" r:id="rId86"/>
    <p:sldId id="860" r:id="rId87"/>
    <p:sldId id="861" r:id="rId88"/>
    <p:sldId id="862" r:id="rId89"/>
    <p:sldId id="863" r:id="rId90"/>
    <p:sldId id="864" r:id="rId91"/>
    <p:sldId id="865" r:id="rId92"/>
    <p:sldId id="866" r:id="rId93"/>
    <p:sldId id="867" r:id="rId94"/>
    <p:sldId id="868" r:id="rId95"/>
    <p:sldId id="869" r:id="rId96"/>
    <p:sldId id="870" r:id="rId97"/>
    <p:sldId id="871" r:id="rId98"/>
    <p:sldId id="872" r:id="rId99"/>
    <p:sldId id="873" r:id="rId100"/>
    <p:sldId id="874" r:id="rId101"/>
    <p:sldId id="875" r:id="rId102"/>
    <p:sldId id="876" r:id="rId103"/>
    <p:sldId id="877" r:id="rId104"/>
    <p:sldId id="878" r:id="rId105"/>
    <p:sldId id="879" r:id="rId106"/>
    <p:sldId id="880" r:id="rId107"/>
    <p:sldId id="881" r:id="rId108"/>
    <p:sldId id="882" r:id="rId109"/>
    <p:sldId id="883" r:id="rId110"/>
    <p:sldId id="884" r:id="rId111"/>
    <p:sldId id="885" r:id="rId112"/>
    <p:sldId id="886" r:id="rId113"/>
    <p:sldId id="887" r:id="rId114"/>
    <p:sldId id="888" r:id="rId115"/>
    <p:sldId id="889" r:id="rId116"/>
    <p:sldId id="890" r:id="rId117"/>
    <p:sldId id="891" r:id="rId118"/>
    <p:sldId id="892" r:id="rId119"/>
    <p:sldId id="893" r:id="rId120"/>
    <p:sldId id="894" r:id="rId121"/>
    <p:sldId id="895" r:id="rId122"/>
    <p:sldId id="896" r:id="rId123"/>
    <p:sldId id="897" r:id="rId124"/>
    <p:sldId id="898" r:id="rId125"/>
    <p:sldId id="899" r:id="rId126"/>
    <p:sldId id="900" r:id="rId127"/>
    <p:sldId id="901" r:id="rId128"/>
    <p:sldId id="902" r:id="rId129"/>
    <p:sldId id="903" r:id="rId130"/>
    <p:sldId id="904" r:id="rId131"/>
    <p:sldId id="905" r:id="rId132"/>
    <p:sldId id="906" r:id="rId133"/>
    <p:sldId id="907" r:id="rId134"/>
    <p:sldId id="908" r:id="rId135"/>
    <p:sldId id="909" r:id="rId136"/>
    <p:sldId id="910" r:id="rId137"/>
    <p:sldId id="911" r:id="rId138"/>
    <p:sldId id="912" r:id="rId139"/>
    <p:sldId id="913" r:id="rId140"/>
    <p:sldId id="914" r:id="rId141"/>
    <p:sldId id="915" r:id="rId142"/>
    <p:sldId id="916" r:id="rId143"/>
    <p:sldId id="917" r:id="rId144"/>
    <p:sldId id="918" r:id="rId145"/>
    <p:sldId id="919" r:id="rId146"/>
    <p:sldId id="920" r:id="rId147"/>
    <p:sldId id="921" r:id="rId148"/>
    <p:sldId id="922" r:id="rId149"/>
    <p:sldId id="923" r:id="rId150"/>
    <p:sldId id="924" r:id="rId151"/>
    <p:sldId id="925" r:id="rId152"/>
    <p:sldId id="926" r:id="rId153"/>
    <p:sldId id="927" r:id="rId154"/>
    <p:sldId id="928" r:id="rId155"/>
    <p:sldId id="929" r:id="rId156"/>
    <p:sldId id="930" r:id="rId157"/>
    <p:sldId id="931" r:id="rId158"/>
    <p:sldId id="932" r:id="rId159"/>
    <p:sldId id="933" r:id="rId160"/>
    <p:sldId id="934" r:id="rId161"/>
    <p:sldId id="935" r:id="rId162"/>
    <p:sldId id="936" r:id="rId163"/>
    <p:sldId id="937" r:id="rId164"/>
    <p:sldId id="938" r:id="rId165"/>
    <p:sldId id="939" r:id="rId166"/>
    <p:sldId id="940" r:id="rId167"/>
    <p:sldId id="941" r:id="rId168"/>
    <p:sldId id="942" r:id="rId169"/>
    <p:sldId id="943" r:id="rId170"/>
    <p:sldId id="944" r:id="rId171"/>
    <p:sldId id="945" r:id="rId172"/>
    <p:sldId id="946" r:id="rId173"/>
    <p:sldId id="947" r:id="rId174"/>
    <p:sldId id="948" r:id="rId175"/>
    <p:sldId id="949" r:id="rId176"/>
    <p:sldId id="950" r:id="rId177"/>
    <p:sldId id="951" r:id="rId178"/>
    <p:sldId id="952" r:id="rId179"/>
    <p:sldId id="953" r:id="rId180"/>
    <p:sldId id="954" r:id="rId181"/>
    <p:sldId id="955" r:id="rId182"/>
    <p:sldId id="956" r:id="rId183"/>
    <p:sldId id="957" r:id="rId184"/>
    <p:sldId id="958" r:id="rId185"/>
    <p:sldId id="959" r:id="rId186"/>
    <p:sldId id="960" r:id="rId187"/>
    <p:sldId id="961" r:id="rId188"/>
    <p:sldId id="962" r:id="rId189"/>
    <p:sldId id="963" r:id="rId190"/>
    <p:sldId id="964" r:id="rId191"/>
    <p:sldId id="965" r:id="rId192"/>
    <p:sldId id="966" r:id="rId193"/>
    <p:sldId id="967" r:id="rId194"/>
    <p:sldId id="968" r:id="rId195"/>
    <p:sldId id="969" r:id="rId196"/>
    <p:sldId id="970" r:id="rId197"/>
    <p:sldId id="971" r:id="rId198"/>
    <p:sldId id="972" r:id="rId199"/>
    <p:sldId id="973" r:id="rId200"/>
    <p:sldId id="974" r:id="rId201"/>
    <p:sldId id="975" r:id="rId202"/>
    <p:sldId id="976" r:id="rId203"/>
    <p:sldId id="977" r:id="rId204"/>
    <p:sldId id="978" r:id="rId205"/>
    <p:sldId id="979" r:id="rId206"/>
    <p:sldId id="980" r:id="rId207"/>
    <p:sldId id="981" r:id="rId208"/>
    <p:sldId id="982" r:id="rId209"/>
    <p:sldId id="983" r:id="rId210"/>
    <p:sldId id="984" r:id="rId211"/>
    <p:sldId id="985" r:id="rId212"/>
    <p:sldId id="986" r:id="rId213"/>
    <p:sldId id="987" r:id="rId214"/>
    <p:sldId id="988" r:id="rId215"/>
    <p:sldId id="989" r:id="rId216"/>
    <p:sldId id="990" r:id="rId217"/>
    <p:sldId id="991" r:id="rId218"/>
    <p:sldId id="992" r:id="rId219"/>
    <p:sldId id="993" r:id="rId220"/>
    <p:sldId id="994" r:id="rId221"/>
    <p:sldId id="995" r:id="rId222"/>
    <p:sldId id="996" r:id="rId223"/>
    <p:sldId id="997" r:id="rId224"/>
    <p:sldId id="998" r:id="rId225"/>
    <p:sldId id="999" r:id="rId226"/>
    <p:sldId id="1000" r:id="rId227"/>
    <p:sldId id="1001" r:id="rId228"/>
    <p:sldId id="1002" r:id="rId229"/>
    <p:sldId id="1003" r:id="rId230"/>
    <p:sldId id="1004" r:id="rId231"/>
    <p:sldId id="1005" r:id="rId232"/>
    <p:sldId id="1006" r:id="rId233"/>
    <p:sldId id="1007" r:id="rId234"/>
    <p:sldId id="1008" r:id="rId235"/>
    <p:sldId id="1009" r:id="rId236"/>
    <p:sldId id="1010" r:id="rId237"/>
    <p:sldId id="1011" r:id="rId238"/>
    <p:sldId id="1012" r:id="rId239"/>
    <p:sldId id="1013" r:id="rId240"/>
    <p:sldId id="1014" r:id="rId241"/>
    <p:sldId id="1015" r:id="rId242"/>
    <p:sldId id="1016" r:id="rId243"/>
    <p:sldId id="1017" r:id="rId244"/>
    <p:sldId id="1018" r:id="rId245"/>
    <p:sldId id="1019" r:id="rId246"/>
    <p:sldId id="1020" r:id="rId247"/>
    <p:sldId id="1021" r:id="rId248"/>
    <p:sldId id="1022" r:id="rId249"/>
    <p:sldId id="1023" r:id="rId250"/>
    <p:sldId id="1024" r:id="rId251"/>
    <p:sldId id="1025" r:id="rId252"/>
    <p:sldId id="1026" r:id="rId253"/>
    <p:sldId id="1027" r:id="rId254"/>
    <p:sldId id="1028" r:id="rId255"/>
    <p:sldId id="1029" r:id="rId256"/>
    <p:sldId id="1030" r:id="rId257"/>
    <p:sldId id="1031" r:id="rId258"/>
    <p:sldId id="1032" r:id="rId259"/>
    <p:sldId id="1033" r:id="rId260"/>
    <p:sldId id="1034" r:id="rId261"/>
    <p:sldId id="1035" r:id="rId262"/>
    <p:sldId id="1036" r:id="rId263"/>
    <p:sldId id="1037" r:id="rId264"/>
    <p:sldId id="1038" r:id="rId265"/>
    <p:sldId id="1039" r:id="rId266"/>
    <p:sldId id="1040" r:id="rId267"/>
    <p:sldId id="1041" r:id="rId268"/>
    <p:sldId id="1042" r:id="rId269"/>
    <p:sldId id="1043" r:id="rId270"/>
    <p:sldId id="1044" r:id="rId271"/>
    <p:sldId id="1045" r:id="rId272"/>
    <p:sldId id="1046" r:id="rId273"/>
    <p:sldId id="1047" r:id="rId274"/>
    <p:sldId id="1048" r:id="rId275"/>
    <p:sldId id="1049" r:id="rId276"/>
    <p:sldId id="1050" r:id="rId277"/>
    <p:sldId id="1051" r:id="rId278"/>
    <p:sldId id="1052" r:id="rId279"/>
    <p:sldId id="1053" r:id="rId280"/>
    <p:sldId id="1054" r:id="rId281"/>
    <p:sldId id="1055" r:id="rId282"/>
    <p:sldId id="1056" r:id="rId283"/>
    <p:sldId id="1057" r:id="rId284"/>
    <p:sldId id="1058" r:id="rId285"/>
    <p:sldId id="1059" r:id="rId286"/>
    <p:sldId id="1060" r:id="rId287"/>
    <p:sldId id="1061" r:id="rId288"/>
    <p:sldId id="1062" r:id="rId289"/>
    <p:sldId id="1063" r:id="rId290"/>
  </p:sldIdLst>
  <p:sldSz cx="9144000" cy="6858000" type="screen4x3"/>
  <p:notesSz cx="7010400" cy="9296400"/>
  <p:embeddedFontLst>
    <p:embeddedFont>
      <p:font typeface="ＭＳ Ｐゴシック" panose="020B0600070205080204" pitchFamily="34" charset="-128"/>
      <p:regular r:id="rId293"/>
    </p:embeddedFont>
    <p:embeddedFont>
      <p:font typeface="Constantia" panose="02030602050306030303" pitchFamily="18" charset="0"/>
      <p:regular r:id="rId294"/>
      <p:bold r:id="rId295"/>
      <p:italic r:id="rId296"/>
      <p:boldItalic r:id="rId297"/>
    </p:embeddedFont>
    <p:embeddedFont>
      <p:font typeface="Bookman Old Style" panose="02050604050505020204" pitchFamily="18" charset="0"/>
      <p:regular r:id="rId298"/>
      <p:bold r:id="rId299"/>
      <p:italic r:id="rId300"/>
      <p:boldItalic r:id="rId301"/>
    </p:embeddedFont>
    <p:embeddedFont>
      <p:font typeface="Book Antiqua" panose="02040602050305030304" pitchFamily="18" charset="0"/>
      <p:regular r:id="rId302"/>
      <p:bold r:id="rId303"/>
      <p:italic r:id="rId304"/>
      <p:boldItalic r:id="rId305"/>
    </p:embeddedFont>
    <p:embeddedFont>
      <p:font typeface="Comic Sans MS" panose="030F0702030302020204" pitchFamily="66" charset="0"/>
      <p:regular r:id="rId306"/>
      <p:bold r:id="rId307"/>
      <p:italic r:id="rId308"/>
      <p:boldItalic r:id="rId309"/>
    </p:embeddedFont>
    <p:embeddedFont>
      <p:font typeface="Cambria" panose="02040503050406030204" pitchFamily="18" charset="0"/>
      <p:regular r:id="rId310"/>
      <p:bold r:id="rId311"/>
      <p:italic r:id="rId312"/>
      <p:boldItalic r:id="rId313"/>
    </p:embeddedFont>
    <p:embeddedFont>
      <p:font typeface="Wingdings 2" panose="05020102010507070707" pitchFamily="18" charset="2"/>
      <p:regular r:id="rId314"/>
    </p:embeddedFont>
    <p:embeddedFont>
      <p:font typeface="Cambria Math" panose="02040503050406030204" pitchFamily="18" charset="0"/>
      <p:regular r:id="rId315"/>
    </p:embeddedFont>
    <p:embeddedFont>
      <p:font typeface="Calibri" panose="020F0502020204030204" pitchFamily="34" charset="0"/>
      <p:regular r:id="rId316"/>
      <p:bold r:id="rId317"/>
      <p:italic r:id="rId318"/>
      <p:boldItalic r:id="rId3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70" d="100"/>
          <a:sy n="70" d="100"/>
        </p:scale>
        <p:origin x="140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7.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font" Target="fonts/font12.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23.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handoutMaster" Target="handoutMasters/handoutMaster1.xml"/><Relationship Id="rId306" Type="http://schemas.openxmlformats.org/officeDocument/2006/relationships/font" Target="fonts/font1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25.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fntdata"/><Relationship Id="rId307" Type="http://schemas.openxmlformats.org/officeDocument/2006/relationships/font" Target="fonts/font15.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26.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2.fntdata"/><Relationship Id="rId308" Type="http://schemas.openxmlformats.org/officeDocument/2006/relationships/font" Target="fonts/font1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2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3.fntdata"/><Relationship Id="rId309" Type="http://schemas.openxmlformats.org/officeDocument/2006/relationships/font" Target="fonts/font1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18.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4.fntdata"/><Relationship Id="rId300" Type="http://schemas.openxmlformats.org/officeDocument/2006/relationships/font" Target="fonts/font8.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19.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5.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9.fntdata"/><Relationship Id="rId322"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0.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6.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0.fntdata"/><Relationship Id="rId32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1.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2.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notesMaster" Target="notesMasters/notesMaster1.xml"/><Relationship Id="rId305" Type="http://schemas.openxmlformats.org/officeDocument/2006/relationships/font" Target="fonts/font13.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2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9/26/2022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9/26/2022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9</a:t>
            </a:fld>
            <a:endParaRPr lang="en-US"/>
          </a:p>
        </p:txBody>
      </p:sp>
    </p:spTree>
    <p:extLst>
      <p:ext uri="{BB962C8B-B14F-4D97-AF65-F5344CB8AC3E}">
        <p14:creationId xmlns:p14="http://schemas.microsoft.com/office/powerpoint/2010/main" val="209602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93465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290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68900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15110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936213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4512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242</a:t>
            </a:fld>
            <a:endParaRPr lang="en-US"/>
          </a:p>
        </p:txBody>
      </p:sp>
    </p:spTree>
    <p:extLst>
      <p:ext uri="{BB962C8B-B14F-4D97-AF65-F5344CB8AC3E}">
        <p14:creationId xmlns:p14="http://schemas.microsoft.com/office/powerpoint/2010/main" val="1991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28</a:t>
            </a:fld>
            <a:endParaRPr lang="en-US"/>
          </a:p>
        </p:txBody>
      </p:sp>
    </p:spTree>
    <p:extLst>
      <p:ext uri="{BB962C8B-B14F-4D97-AF65-F5344CB8AC3E}">
        <p14:creationId xmlns:p14="http://schemas.microsoft.com/office/powerpoint/2010/main" val="39267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305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138</a:t>
            </a:fld>
            <a:endParaRPr lang="en-US"/>
          </a:p>
        </p:txBody>
      </p:sp>
    </p:spTree>
    <p:extLst>
      <p:ext uri="{BB962C8B-B14F-4D97-AF65-F5344CB8AC3E}">
        <p14:creationId xmlns:p14="http://schemas.microsoft.com/office/powerpoint/2010/main" val="656846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6746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023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0391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959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6791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9/26/2022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394818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CD67472-3DC9-4273-BCC6-DEC4C1A6C528}" type="slidenum">
              <a:rPr lang="en-US" altLang="en-US"/>
              <a:pPr/>
              <a:t>‹#›</a:t>
            </a:fld>
            <a:endParaRPr lang="en-US" altLang="en-US"/>
          </a:p>
        </p:txBody>
      </p:sp>
    </p:spTree>
    <p:extLst>
      <p:ext uri="{BB962C8B-B14F-4D97-AF65-F5344CB8AC3E}">
        <p14:creationId xmlns:p14="http://schemas.microsoft.com/office/powerpoint/2010/main" val="120396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9/26/2022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9/26/2022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9/26/2022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9/26/2022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3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1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6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8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5.wm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5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xml"/><Relationship Id="rId7" Type="http://schemas.openxmlformats.org/officeDocument/2006/relationships/image" Target="../media/image3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4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50F3166-8AAB-4C2F-AB11-7A71BE07F8FE}"/>
              </a:ext>
            </a:extLst>
          </p:cNvPr>
          <p:cNvSpPr>
            <a:spLocks noGrp="1"/>
          </p:cNvSpPr>
          <p:nvPr>
            <p:ph type="title"/>
          </p:nvPr>
        </p:nvSpPr>
        <p:spPr>
          <a:xfrm>
            <a:off x="457200" y="381000"/>
            <a:ext cx="8229600" cy="838200"/>
          </a:xfrm>
        </p:spPr>
        <p:txBody>
          <a:bodyPr>
            <a:normAutofit/>
          </a:bodyPr>
          <a:lstStyle/>
          <a:p>
            <a:r>
              <a:rPr lang="en-US" dirty="0"/>
              <a:t>Binary Relations</a:t>
            </a:r>
          </a:p>
        </p:txBody>
      </p:sp>
      <p:pic>
        <p:nvPicPr>
          <p:cNvPr id="5" name="Picture 4">
            <a:extLst>
              <a:ext uri="{FF2B5EF4-FFF2-40B4-BE49-F238E27FC236}">
                <a16:creationId xmlns:a16="http://schemas.microsoft.com/office/drawing/2014/main" xmlns="" id="{5795CE82-195C-46BE-8B7B-4F2F3EF3D6DF}"/>
              </a:ext>
            </a:extLst>
          </p:cNvPr>
          <p:cNvPicPr>
            <a:picLocks noChangeAspect="1"/>
          </p:cNvPicPr>
          <p:nvPr/>
        </p:nvPicPr>
        <p:blipFill>
          <a:blip r:embed="rId2"/>
          <a:stretch>
            <a:fillRect/>
          </a:stretch>
        </p:blipFill>
        <p:spPr>
          <a:xfrm>
            <a:off x="308684" y="1981200"/>
            <a:ext cx="8434387" cy="4633913"/>
          </a:xfrm>
          <a:prstGeom prst="rect">
            <a:avLst/>
          </a:prstGeom>
        </p:spPr>
      </p:pic>
      <p:sp>
        <p:nvSpPr>
          <p:cNvPr id="8" name="Title 1">
            <a:extLst>
              <a:ext uri="{FF2B5EF4-FFF2-40B4-BE49-F238E27FC236}">
                <a16:creationId xmlns:a16="http://schemas.microsoft.com/office/drawing/2014/main" xmlns="" id="{8535D8BE-5698-4B7C-AC4F-66628DD42D42}"/>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a:t>
            </a:r>
          </a:p>
        </p:txBody>
      </p:sp>
    </p:spTree>
    <p:extLst>
      <p:ext uri="{BB962C8B-B14F-4D97-AF65-F5344CB8AC3E}">
        <p14:creationId xmlns:p14="http://schemas.microsoft.com/office/powerpoint/2010/main" val="31610688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a:t>Some Terminology (</a:t>
            </a:r>
            <a:r>
              <a:rPr lang="en-US" i="1" dirty="0"/>
              <a:t>continued</a:t>
            </a:r>
            <a:r>
              <a:rPr lang="en-US" dirty="0"/>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921026" y="5453206"/>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5401834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2431834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dirty="0"/>
              <a:t>We will illustrate how graph theory can be used in models of:</a:t>
            </a:r>
          </a:p>
          <a:p>
            <a:pPr lvl="1"/>
            <a:r>
              <a:rPr lang="en-US" dirty="0"/>
              <a:t>Social networks</a:t>
            </a:r>
          </a:p>
          <a:p>
            <a:pPr lvl="1"/>
            <a:r>
              <a:rPr lang="en-US" dirty="0"/>
              <a:t>Communications networks</a:t>
            </a:r>
          </a:p>
          <a:p>
            <a:pPr lvl="1"/>
            <a:r>
              <a:rPr lang="en-US" dirty="0"/>
              <a:t>Information networks</a:t>
            </a:r>
          </a:p>
          <a:p>
            <a:pPr lvl="1"/>
            <a:r>
              <a:rPr lang="en-US" dirty="0"/>
              <a:t>Software design</a:t>
            </a:r>
          </a:p>
          <a:p>
            <a:pPr lvl="1"/>
            <a:r>
              <a:rPr lang="en-US" dirty="0"/>
              <a:t>Transportation networks</a:t>
            </a:r>
          </a:p>
          <a:p>
            <a:pPr lvl="1"/>
            <a:r>
              <a:rPr lang="en-US" dirty="0"/>
              <a:t>Biological networks</a:t>
            </a:r>
          </a:p>
          <a:p>
            <a:r>
              <a:rPr lang="en-US" dirty="0"/>
              <a:t>It’s a challenge to find a subject to which graph theory has not yet been applied.  Can you find an area without applications of graph theory?</a:t>
            </a:r>
          </a:p>
          <a:p>
            <a:endParaRPr lang="en-US" dirty="0"/>
          </a:p>
          <a:p>
            <a:endParaRPr lang="en-US" dirty="0"/>
          </a:p>
        </p:txBody>
      </p:sp>
    </p:spTree>
    <p:extLst>
      <p:ext uri="{BB962C8B-B14F-4D97-AF65-F5344CB8AC3E}">
        <p14:creationId xmlns:p14="http://schemas.microsoft.com/office/powerpoint/2010/main" val="2380553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a:t>Graph Models: </a:t>
            </a:r>
            <a:br>
              <a:rPr lang="en-US" sz="3600" dirty="0"/>
            </a:br>
            <a:r>
              <a:rPr lang="en-US" sz="3600" dirty="0"/>
              <a:t>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790088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27853038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017915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4103649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a:t>Graph Models: Social Networks</a:t>
            </a:r>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a:t>Graphs can be used to model social structures based on different kinds of relationships between people or groups. </a:t>
            </a:r>
          </a:p>
          <a:p>
            <a:r>
              <a:rPr lang="en-US" sz="9600" dirty="0"/>
              <a:t>In a </a:t>
            </a:r>
            <a:r>
              <a:rPr lang="en-US" sz="9600" i="1" dirty="0"/>
              <a:t>social network</a:t>
            </a:r>
            <a:r>
              <a:rPr lang="en-US" sz="9600" dirty="0"/>
              <a:t>, vertices represent individuals or organizations and edges represent relationships between them.</a:t>
            </a:r>
          </a:p>
          <a:p>
            <a:r>
              <a:rPr lang="en-US" sz="9600" dirty="0"/>
              <a:t>Useful graph models of social networks include:</a:t>
            </a:r>
          </a:p>
          <a:p>
            <a:pPr lvl="1"/>
            <a:r>
              <a:rPr lang="en-US" sz="9600" i="1" dirty="0"/>
              <a:t>friendship graphs </a:t>
            </a:r>
            <a:r>
              <a:rPr lang="en-US" sz="9600" dirty="0"/>
              <a:t>- undirected graphs where two people are connected if they are friends (in the real world, on Facebook, or in a particular virtual world, and so on.)</a:t>
            </a:r>
          </a:p>
          <a:p>
            <a:pPr lvl="1"/>
            <a:r>
              <a:rPr lang="en-US" sz="9600" i="1" dirty="0"/>
              <a:t>collaboration graphs </a:t>
            </a:r>
            <a:r>
              <a:rPr lang="en-US" sz="9600" dirty="0"/>
              <a:t>- undirected graphs where two people are connected if they collaborate in a specific way</a:t>
            </a:r>
          </a:p>
          <a:p>
            <a:pPr lvl="1"/>
            <a:r>
              <a:rPr lang="en-US" sz="9600" i="1" dirty="0"/>
              <a:t>influence graphs</a:t>
            </a:r>
            <a:r>
              <a:rPr lang="en-US" sz="9600" dirty="0"/>
              <a:t> - directed graphs where there is an edge from one person to another if the first person can influence the second person</a:t>
            </a:r>
            <a:r>
              <a:rPr lang="en-US" dirty="0"/>
              <a:t>..</a:t>
            </a:r>
            <a:endParaRPr lang="en-US" sz="9600" dirty="0"/>
          </a:p>
        </p:txBody>
      </p:sp>
    </p:spTree>
    <p:extLst>
      <p:ext uri="{BB962C8B-B14F-4D97-AF65-F5344CB8AC3E}">
        <p14:creationId xmlns:p14="http://schemas.microsoft.com/office/powerpoint/2010/main" val="3999502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279001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96313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3791B-B683-4298-B628-A38813D4C341}"/>
              </a:ext>
            </a:extLst>
          </p:cNvPr>
          <p:cNvSpPr>
            <a:spLocks noGrp="1"/>
          </p:cNvSpPr>
          <p:nvPr>
            <p:ph type="title"/>
          </p:nvPr>
        </p:nvSpPr>
        <p:spPr>
          <a:xfrm>
            <a:off x="457200" y="704088"/>
            <a:ext cx="8229600" cy="515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xmlns="" id="{C8B53D01-91C2-46C8-8B12-4F51328E2FB9}"/>
              </a:ext>
            </a:extLst>
          </p:cNvPr>
          <p:cNvSpPr>
            <a:spLocks noGrp="1"/>
          </p:cNvSpPr>
          <p:nvPr>
            <p:ph idx="1"/>
          </p:nvPr>
        </p:nvSpPr>
        <p:spPr>
          <a:xfrm>
            <a:off x="228600" y="1371600"/>
            <a:ext cx="8458200" cy="5181600"/>
          </a:xfrm>
        </p:spPr>
        <p:txBody>
          <a:bodyPr>
            <a:normAutofit/>
          </a:bodyPr>
          <a:lstStyle/>
          <a:p>
            <a:pPr marL="0" indent="0" algn="just">
              <a:buNone/>
            </a:pPr>
            <a:r>
              <a:rPr lang="en-US" b="1" u="sng" dirty="0"/>
              <a:t>DOMAIN OF A RELATION:</a:t>
            </a:r>
          </a:p>
          <a:p>
            <a:pPr marL="0" indent="0" algn="just">
              <a:buNone/>
            </a:pPr>
            <a:r>
              <a:rPr lang="en-US" dirty="0"/>
              <a:t>The domain of a relation R from A to B is the set of all first elements of the ordered pairs which belong to R denoted by Dom(R).</a:t>
            </a:r>
          </a:p>
          <a:p>
            <a:pPr marL="0" indent="0" algn="just">
              <a:buNone/>
            </a:pPr>
            <a:r>
              <a:rPr lang="en-US" dirty="0"/>
              <a:t>	Symbolically, </a:t>
            </a:r>
            <a:r>
              <a:rPr lang="pt-BR" dirty="0"/>
              <a:t>Dom (R) = {a ∈A | (a, b) ∈R}</a:t>
            </a:r>
          </a:p>
          <a:p>
            <a:pPr marL="0" indent="0" algn="just">
              <a:buNone/>
            </a:pPr>
            <a:r>
              <a:rPr lang="en-US" b="1" u="sng" dirty="0"/>
              <a:t>RANGE OF A RELATION:</a:t>
            </a:r>
          </a:p>
          <a:p>
            <a:pPr marL="0" indent="0" algn="just">
              <a:buNone/>
            </a:pPr>
            <a:r>
              <a:rPr lang="en-US" dirty="0"/>
              <a:t>The range of a relation R from A to B is the set of all second elements of the ordered pairs which belong to R denoted Ran(R).</a:t>
            </a:r>
          </a:p>
          <a:p>
            <a:pPr marL="0" indent="0" algn="just">
              <a:buNone/>
            </a:pPr>
            <a:r>
              <a:rPr lang="en-US" dirty="0"/>
              <a:t>	Symbolically, </a:t>
            </a:r>
            <a:r>
              <a:rPr lang="pt-BR" dirty="0"/>
              <a:t>Ran(R) = {b ∈B | (a, b) ∈ R}</a:t>
            </a:r>
            <a:endParaRPr lang="x-none" dirty="0"/>
          </a:p>
        </p:txBody>
      </p:sp>
    </p:spTree>
    <p:extLst>
      <p:ext uri="{BB962C8B-B14F-4D97-AF65-F5344CB8AC3E}">
        <p14:creationId xmlns:p14="http://schemas.microsoft.com/office/powerpoint/2010/main" val="10215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a:t>Applications to Information Networks</a:t>
            </a:r>
            <a:r>
              <a:rPr lang="en-US" dirty="0"/>
              <a:t> </a:t>
            </a:r>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p>
          <a:p>
            <a:r>
              <a:rPr lang="en-US" dirty="0"/>
              <a:t>In a </a:t>
            </a:r>
            <a:r>
              <a:rPr lang="en-US" i="1" dirty="0"/>
              <a:t>web graph</a:t>
            </a:r>
            <a:r>
              <a:rPr lang="en-US" dirty="0"/>
              <a:t>, web pages are represented by vertices and links are represented by directed edges.</a:t>
            </a:r>
          </a:p>
          <a:p>
            <a:pPr lvl="1"/>
            <a:r>
              <a:rPr lang="en-US" dirty="0"/>
              <a:t> A web graph models the web at a particular time.</a:t>
            </a:r>
          </a:p>
          <a:p>
            <a:pPr lvl="1"/>
            <a:r>
              <a:rPr lang="en-US" dirty="0"/>
              <a:t> We will explain how the web graph is used by search engines in Section </a:t>
            </a:r>
            <a:r>
              <a:rPr lang="en-US" dirty="0">
                <a:latin typeface="Cambria" pitchFamily="18" charset="0"/>
              </a:rPr>
              <a:t>11.4.</a:t>
            </a:r>
            <a:endParaRPr lang="en-US" dirty="0"/>
          </a:p>
          <a:p>
            <a:r>
              <a:rPr lang="en-US" dirty="0"/>
              <a:t>In a </a:t>
            </a:r>
            <a:r>
              <a:rPr lang="en-US" i="1" dirty="0"/>
              <a:t>citation network</a:t>
            </a:r>
            <a:r>
              <a:rPr lang="en-US" dirty="0"/>
              <a:t>: </a:t>
            </a:r>
          </a:p>
          <a:p>
            <a:pPr lvl="1"/>
            <a:r>
              <a:rPr lang="en-US" dirty="0"/>
              <a:t> Research papers in a particular discipline are represented by vertices.</a:t>
            </a:r>
          </a:p>
          <a:p>
            <a:pPr lvl="1"/>
            <a:r>
              <a:rPr lang="en-US" dirty="0"/>
              <a:t>When a paper cites a second paper as a reference,  there is an edge from the vertex representing this paper to the vertex representing the second paper.</a:t>
            </a:r>
          </a:p>
          <a:p>
            <a:pPr marL="365760" lvl="1" indent="0">
              <a:buNone/>
            </a:pPr>
            <a:endParaRPr lang="en-US" i="1" dirty="0"/>
          </a:p>
        </p:txBody>
      </p:sp>
    </p:spTree>
    <p:extLst>
      <p:ext uri="{BB962C8B-B14F-4D97-AF65-F5344CB8AC3E}">
        <p14:creationId xmlns:p14="http://schemas.microsoft.com/office/powerpoint/2010/main" val="1667219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Transportation Graphs</a:t>
            </a:r>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a:t>Graph models are extensively used in the study of  transportation networks.</a:t>
            </a:r>
          </a:p>
          <a:p>
            <a:r>
              <a:rPr lang="en-US" dirty="0"/>
              <a:t>Airline networks can be modeled using directed </a:t>
            </a:r>
            <a:r>
              <a:rPr lang="en-US" dirty="0" err="1"/>
              <a:t>multigraphs</a:t>
            </a:r>
            <a:r>
              <a:rPr lang="en-US" dirty="0"/>
              <a:t> where</a:t>
            </a:r>
          </a:p>
          <a:p>
            <a:pPr lvl="1"/>
            <a:r>
              <a:rPr lang="en-US" dirty="0"/>
              <a:t>airports are represented by vertices</a:t>
            </a:r>
          </a:p>
          <a:p>
            <a:pPr lvl="1"/>
            <a:r>
              <a:rPr lang="en-US" dirty="0"/>
              <a:t>each flight is represented by  a directed edge from the vertex representing the departure airport to the vertex representing the destination airport</a:t>
            </a:r>
          </a:p>
          <a:p>
            <a:r>
              <a:rPr lang="en-US" dirty="0"/>
              <a:t>Road networks can be modeled using graphs where</a:t>
            </a:r>
          </a:p>
          <a:p>
            <a:pPr lvl="1"/>
            <a:r>
              <a:rPr lang="en-US" dirty="0"/>
              <a:t>vertices represent intersections and edges represent roads.</a:t>
            </a:r>
          </a:p>
          <a:p>
            <a:pPr lvl="1"/>
            <a:r>
              <a:rPr lang="en-US" dirty="0"/>
              <a:t>undirected edges represent two-way roads and directed edges represent one-way roads.</a:t>
            </a:r>
          </a:p>
        </p:txBody>
      </p:sp>
    </p:spTree>
    <p:extLst>
      <p:ext uri="{BB962C8B-B14F-4D97-AF65-F5344CB8AC3E}">
        <p14:creationId xmlns:p14="http://schemas.microsoft.com/office/powerpoint/2010/main" val="11636865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r>
              <a:rPr lang="en-US" dirty="0"/>
              <a:t>When a top-down approach is used to design software, the system is divided into modules,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 </a:t>
            </a:r>
          </a:p>
          <a:p>
            <a:pPr marL="393192" lvl="1" indent="0">
              <a:buNone/>
            </a:pPr>
            <a:endParaRPr lang="en-US" dirty="0"/>
          </a:p>
        </p:txBody>
      </p:sp>
    </p:spTree>
    <p:extLst>
      <p:ext uri="{BB962C8B-B14F-4D97-AF65-F5344CB8AC3E}">
        <p14:creationId xmlns:p14="http://schemas.microsoft.com/office/powerpoint/2010/main" val="34702411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a:t>In a module dependency graph vertices represent software modules and there is an edge from one module to another if the second module depends on the first.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The dependencies between the seven modules in the design of a web browser are represented by this module dependency graph.</a:t>
            </a:r>
          </a:p>
        </p:txBody>
      </p:sp>
    </p:spTree>
    <p:extLst>
      <p:ext uri="{BB962C8B-B14F-4D97-AF65-F5344CB8AC3E}">
        <p14:creationId xmlns:p14="http://schemas.microsoft.com/office/powerpoint/2010/main" val="3938151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a:t>We can use a directed graph called a </a:t>
            </a:r>
            <a:r>
              <a:rPr lang="en-US" i="1" dirty="0"/>
              <a:t>precedence graph </a:t>
            </a:r>
            <a:r>
              <a:rPr lang="en-US" dirty="0"/>
              <a:t>to represent which statements must have already been executed before we execute each statement.</a:t>
            </a:r>
            <a:endParaRPr lang="en-US" b="1" dirty="0"/>
          </a:p>
          <a:p>
            <a:pPr lvl="1"/>
            <a:r>
              <a:rPr lang="en-US" dirty="0"/>
              <a:t> Vertices represent statements in a computer program</a:t>
            </a:r>
          </a:p>
          <a:p>
            <a:pPr lvl="1"/>
            <a:r>
              <a:rPr lang="en-US" dirty="0"/>
              <a:t>There is a directed edge from a vertex to a second vertex if the second vertex cannot be executed before the first</a:t>
            </a:r>
          </a:p>
          <a:p>
            <a:pPr lvl="1"/>
            <a:endParaRPr lang="en-US" dirty="0"/>
          </a:p>
          <a:p>
            <a:pPr lvl="1"/>
            <a:endParaRPr lang="en-US" dirty="0"/>
          </a:p>
          <a:p>
            <a:pPr lvl="1"/>
            <a:endParaRPr lang="en-US" dirty="0"/>
          </a:p>
          <a:p>
            <a:pPr lvl="1"/>
            <a:endParaRPr lang="en-US" dirty="0"/>
          </a:p>
          <a:p>
            <a:pPr lvl="1"/>
            <a:endParaRPr lang="en-US" dirty="0"/>
          </a:p>
          <a:p>
            <a:pPr marL="393192" lvl="1" indent="0">
              <a:buNone/>
            </a:pPr>
            <a:r>
              <a:rPr lang="en-US" dirty="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a:t>Software Design Applications</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34907033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a:t>Graph models are used extensively in many areas of the biological science.  We will describe two such models, one to ecology and the other to molecular biology.</a:t>
            </a:r>
          </a:p>
          <a:p>
            <a:r>
              <a:rPr lang="en-US" sz="2000" i="1" dirty="0"/>
              <a:t>Niche overlap graphs </a:t>
            </a:r>
            <a:r>
              <a:rPr lang="en-US" sz="2000" dirty="0"/>
              <a:t>model competition between species in an ecosystem</a:t>
            </a:r>
          </a:p>
          <a:p>
            <a:pPr lvl="1"/>
            <a:r>
              <a:rPr lang="en-US" sz="1800" dirty="0"/>
              <a:t>Vertices represent species and an edge connects two vertices when they represent species who compete for food resources.</a:t>
            </a:r>
          </a:p>
          <a:p>
            <a:pPr lvl="1"/>
            <a:endParaRPr lang="en-US" dirty="0"/>
          </a:p>
          <a:p>
            <a:pPr lvl="1"/>
            <a:endParaRPr lang="en-US" dirty="0"/>
          </a:p>
          <a:p>
            <a:pPr lvl="1"/>
            <a:endParaRPr lang="en-US" dirty="0"/>
          </a:p>
          <a:p>
            <a:pPr marL="393192" lvl="1" indent="0">
              <a:buNone/>
            </a:pPr>
            <a:r>
              <a:rPr lang="en-US" dirty="0"/>
              <a:t> </a:t>
            </a:r>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551428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a:t>In a </a:t>
            </a:r>
            <a:r>
              <a:rPr lang="en-US" i="1" dirty="0"/>
              <a:t>protein interaction graph</a:t>
            </a:r>
            <a:r>
              <a:rPr lang="en-US" dirty="0"/>
              <a:t>, vertices represent proteins  and vertices are connected by an edge if the proteins they represent interact.</a:t>
            </a:r>
          </a:p>
          <a:p>
            <a:r>
              <a:rPr lang="en-US" dirty="0"/>
              <a:t>Protein interaction graphs can be huge and can contain more than 100,000 vertices, each representing a different protein, and more than 1,000,000 edges, each representing an interaction between proteins</a:t>
            </a:r>
          </a:p>
          <a:p>
            <a:r>
              <a:rPr lang="en-US" dirty="0"/>
              <a:t>Protein interaction graphs are often split into smaller graphs, called </a:t>
            </a:r>
            <a:r>
              <a:rPr lang="en-US" i="1" dirty="0"/>
              <a:t>modules</a:t>
            </a:r>
            <a:r>
              <a:rPr lang="en-US" dirty="0"/>
              <a:t>,  which represent the interactions between proteins involved in a particular function.</a:t>
            </a:r>
          </a:p>
        </p:txBody>
      </p:sp>
    </p:spTree>
    <p:extLst>
      <p:ext uri="{BB962C8B-B14F-4D97-AF65-F5344CB8AC3E}">
        <p14:creationId xmlns:p14="http://schemas.microsoft.com/office/powerpoint/2010/main" val="15248131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907637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Terminology and Special Types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10.2</a:t>
            </a:r>
          </a:p>
        </p:txBody>
      </p:sp>
    </p:spTree>
    <p:extLst>
      <p:ext uri="{BB962C8B-B14F-4D97-AF65-F5344CB8AC3E}">
        <p14:creationId xmlns:p14="http://schemas.microsoft.com/office/powerpoint/2010/main" val="2237569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57217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55A8E-194A-4B7D-8353-6F6D7DAC538A}"/>
              </a:ext>
            </a:extLst>
          </p:cNvPr>
          <p:cNvSpPr>
            <a:spLocks noGrp="1"/>
          </p:cNvSpPr>
          <p:nvPr>
            <p:ph type="title"/>
          </p:nvPr>
        </p:nvSpPr>
        <p:spPr>
          <a:xfrm>
            <a:off x="457200" y="533400"/>
            <a:ext cx="8229600" cy="533400"/>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xmlns="" id="{EE8CC366-4ED6-4B72-9C02-B835AF0A0AAA}"/>
              </a:ext>
            </a:extLst>
          </p:cNvPr>
          <p:cNvSpPr>
            <a:spLocks noGrp="1"/>
          </p:cNvSpPr>
          <p:nvPr>
            <p:ph idx="1"/>
          </p:nvPr>
        </p:nvSpPr>
        <p:spPr>
          <a:xfrm>
            <a:off x="152400" y="1066800"/>
            <a:ext cx="8534400" cy="5638800"/>
          </a:xfrm>
        </p:spPr>
        <p:txBody>
          <a:bodyPr>
            <a:normAutofit/>
          </a:bodyPr>
          <a:lstStyle/>
          <a:p>
            <a:pPr marL="0" indent="0">
              <a:buNone/>
            </a:pPr>
            <a:r>
              <a:rPr lang="en-US" b="1" dirty="0"/>
              <a:t>EXERCISE:</a:t>
            </a:r>
          </a:p>
          <a:p>
            <a:pPr marL="0" indent="0">
              <a:buNone/>
            </a:pPr>
            <a:r>
              <a:rPr lang="en-US" dirty="0"/>
              <a:t>Let A = {1, 2}, B = {1, 2, 3},</a:t>
            </a:r>
          </a:p>
          <a:p>
            <a:pPr marL="0" indent="0">
              <a:buNone/>
            </a:pPr>
            <a:r>
              <a:rPr lang="en-US" dirty="0"/>
              <a:t>Define a binary relation R from A to B as follows:</a:t>
            </a:r>
          </a:p>
          <a:p>
            <a:pPr marL="0" indent="0">
              <a:buNone/>
            </a:pPr>
            <a:r>
              <a:rPr lang="pt-BR" dirty="0"/>
              <a:t>R = {(a, b) ∈A × B | a &lt; b}  </a:t>
            </a:r>
            <a:r>
              <a:rPr lang="en-US" dirty="0"/>
              <a:t>Then</a:t>
            </a:r>
          </a:p>
          <a:p>
            <a:pPr lvl="1"/>
            <a:r>
              <a:rPr lang="en-US" dirty="0"/>
              <a:t>a. Find the ordered pairs in R.</a:t>
            </a:r>
          </a:p>
          <a:p>
            <a:pPr lvl="1"/>
            <a:r>
              <a:rPr lang="en-US" dirty="0"/>
              <a:t>b. Find the Domain and Range of R.</a:t>
            </a:r>
          </a:p>
          <a:p>
            <a:pPr lvl="1"/>
            <a:r>
              <a:rPr lang="en-US" dirty="0"/>
              <a:t>c. Is 1R3, 2R2?</a:t>
            </a:r>
          </a:p>
          <a:p>
            <a:pPr marL="0" indent="0">
              <a:buNone/>
            </a:pPr>
            <a:r>
              <a:rPr lang="en-US" b="1" dirty="0"/>
              <a:t>SOLUTION:</a:t>
            </a:r>
          </a:p>
          <a:p>
            <a:pPr marL="0" indent="0">
              <a:buNone/>
            </a:pPr>
            <a:r>
              <a:rPr lang="en-US" dirty="0"/>
              <a:t>Given A = {1, 2}, B = {1, 2, 3},</a:t>
            </a:r>
          </a:p>
          <a:p>
            <a:pPr marL="0" indent="0">
              <a:buNone/>
            </a:pPr>
            <a:r>
              <a:rPr lang="pt-BR" dirty="0"/>
              <a:t>	A × B = {(1,1), (1,2), (1,3), (2,1), (2,2), (2,3)}</a:t>
            </a:r>
          </a:p>
          <a:p>
            <a:r>
              <a:rPr lang="pt-BR" dirty="0"/>
              <a:t>a. R = {(a, b) ∈A × B | a &lt; b}</a:t>
            </a:r>
          </a:p>
          <a:p>
            <a:pPr marL="0" indent="0">
              <a:buNone/>
            </a:pPr>
            <a:r>
              <a:rPr lang="en-US" dirty="0"/>
              <a:t>       R = {(1,2), (1,3), (2,3)}</a:t>
            </a:r>
            <a:endParaRPr lang="x-none" dirty="0"/>
          </a:p>
        </p:txBody>
      </p:sp>
    </p:spTree>
    <p:extLst>
      <p:ext uri="{BB962C8B-B14F-4D97-AF65-F5344CB8AC3E}">
        <p14:creationId xmlns:p14="http://schemas.microsoft.com/office/powerpoint/2010/main" val="28782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p:txBody>
          <a:bodyPr>
            <a:normAutofit fontScale="85000" lnSpcReduction="2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24302085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1932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04137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Degree of Vertices</a:t>
            </a:r>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78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Handshaking Theorem</a:t>
            </a:r>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theorem,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37733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a:t>
            </a:r>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363093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518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27596211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a:t>Special Types of Simple Graphs: </a:t>
            </a:r>
            <a:br>
              <a:rPr lang="en-US" sz="3600" dirty="0"/>
            </a:br>
            <a:r>
              <a:rPr lang="en-US" sz="3600" dirty="0"/>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3831182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a:t>Special Types of Simple Graphs: </a:t>
            </a:r>
            <a:br>
              <a:rPr lang="en-US" sz="3600" dirty="0"/>
            </a:br>
            <a:r>
              <a:rPr lang="en-US" sz="3600" dirty="0"/>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852581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F733B0-107A-4C33-974B-5E37980A837D}"/>
              </a:ext>
            </a:extLst>
          </p:cNvPr>
          <p:cNvSpPr>
            <a:spLocks noGrp="1"/>
          </p:cNvSpPr>
          <p:nvPr>
            <p:ph type="title"/>
          </p:nvPr>
        </p:nvSpPr>
        <p:spPr>
          <a:xfrm>
            <a:off x="457200" y="392254"/>
            <a:ext cx="8229600" cy="896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xmlns="" id="{25B4E195-51EF-444D-8DAB-F5FDA74481B7}"/>
              </a:ext>
            </a:extLst>
          </p:cNvPr>
          <p:cNvSpPr>
            <a:spLocks noGrp="1"/>
          </p:cNvSpPr>
          <p:nvPr>
            <p:ph idx="1"/>
          </p:nvPr>
        </p:nvSpPr>
        <p:spPr>
          <a:xfrm>
            <a:off x="457200" y="1447800"/>
            <a:ext cx="8229600" cy="4876800"/>
          </a:xfrm>
        </p:spPr>
        <p:txBody>
          <a:bodyPr/>
          <a:lstStyle/>
          <a:p>
            <a:pPr marL="0" indent="0">
              <a:buNone/>
            </a:pPr>
            <a:r>
              <a:rPr lang="en-US" dirty="0"/>
              <a:t>Given A = {1, 2}, B = {1, 2, 3},</a:t>
            </a:r>
          </a:p>
          <a:p>
            <a:pPr marL="0" indent="0">
              <a:buNone/>
            </a:pPr>
            <a:r>
              <a:rPr lang="en-US" dirty="0"/>
              <a:t>		A × B = {(1,1), (1,2), (1,3), (2,1), (2,2), (2,3)}</a:t>
            </a:r>
          </a:p>
          <a:p>
            <a:r>
              <a:rPr lang="en-US" dirty="0"/>
              <a:t>b. Find the Domain and Range of R.</a:t>
            </a:r>
          </a:p>
          <a:p>
            <a:pPr marL="0" indent="0">
              <a:buNone/>
            </a:pPr>
            <a:r>
              <a:rPr lang="en-US" b="1" dirty="0"/>
              <a:t>Solution:</a:t>
            </a:r>
          </a:p>
          <a:p>
            <a:pPr marL="0" indent="0">
              <a:buNone/>
            </a:pPr>
            <a:r>
              <a:rPr lang="en-US" dirty="0"/>
              <a:t> Dom(R) = {1,2} and Ran(R) = {2, 3}</a:t>
            </a:r>
          </a:p>
          <a:p>
            <a:pPr marL="0" indent="0">
              <a:buNone/>
            </a:pPr>
            <a:endParaRPr lang="en-US" dirty="0"/>
          </a:p>
          <a:p>
            <a:r>
              <a:rPr lang="en-US" dirty="0"/>
              <a:t>c. Is 1R3, 2R2?</a:t>
            </a:r>
          </a:p>
          <a:p>
            <a:pPr marL="0" indent="0">
              <a:buNone/>
            </a:pPr>
            <a:r>
              <a:rPr lang="en-US" b="1" dirty="0"/>
              <a:t>Solution:</a:t>
            </a:r>
          </a:p>
          <a:p>
            <a:pPr marL="0" indent="0">
              <a:buNone/>
            </a:pPr>
            <a:r>
              <a:rPr lang="en-US" dirty="0"/>
              <a:t>c. Since (1, 3)∈R so 1R3.</a:t>
            </a:r>
          </a:p>
          <a:p>
            <a:pPr marL="0" indent="0">
              <a:buNone/>
            </a:pPr>
            <a:r>
              <a:rPr lang="en-US" dirty="0"/>
              <a:t>   Since (2, 2)∈R so 2R2.</a:t>
            </a:r>
          </a:p>
        </p:txBody>
      </p:sp>
    </p:spTree>
    <p:extLst>
      <p:ext uri="{BB962C8B-B14F-4D97-AF65-F5344CB8AC3E}">
        <p14:creationId xmlns:p14="http://schemas.microsoft.com/office/powerpoint/2010/main" val="24490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2452974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Types of Simple Graphs:       </a:t>
            </a:r>
            <a:r>
              <a:rPr lang="en-US" i="1" dirty="0"/>
              <a:t>n</a:t>
            </a:r>
            <a:r>
              <a:rPr lang="en-US" dirty="0"/>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2053460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741488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37" y="990600"/>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457200" y="1676400"/>
            <a:ext cx="7924800" cy="4551806"/>
          </a:xfrm>
        </p:spPr>
        <p:txBody>
          <a:bodyPr>
            <a:normAutofit fontScale="85000" lnSpcReduction="20000"/>
          </a:bodyPr>
          <a:lstStyle/>
          <a:p>
            <a:pPr indent="0" algn="just">
              <a:buNone/>
            </a:pPr>
            <a:r>
              <a:rPr lang="en-US" b="1" dirty="0"/>
              <a:t>Definition:</a:t>
            </a:r>
            <a:r>
              <a:rPr lang="en-US" dirty="0"/>
              <a:t> A simple graph </a:t>
            </a:r>
            <a:r>
              <a:rPr lang="en-US" i="1" dirty="0"/>
              <a:t>G</a:t>
            </a:r>
            <a:r>
              <a:rPr lang="en-US" dirty="0"/>
              <a:t> is bipartite if </a:t>
            </a:r>
            <a:r>
              <a:rPr lang="en-US" i="1" dirty="0"/>
              <a:t>V </a:t>
            </a:r>
            <a:r>
              <a:rPr lang="en-US" dirty="0"/>
              <a:t>can be partitioned into two disjoint subsets </a:t>
            </a:r>
            <a:r>
              <a:rPr lang="en-US" i="1" dirty="0"/>
              <a:t>V</a:t>
            </a:r>
            <a:r>
              <a:rPr lang="en-US" i="1" baseline="-25000" dirty="0"/>
              <a:t>1</a:t>
            </a:r>
            <a:r>
              <a:rPr lang="en-US" i="1" dirty="0"/>
              <a:t> </a:t>
            </a:r>
            <a:r>
              <a:rPr lang="en-US" dirty="0"/>
              <a:t>and </a:t>
            </a:r>
            <a:r>
              <a:rPr lang="en-US" i="1" dirty="0"/>
              <a:t>V</a:t>
            </a:r>
            <a:r>
              <a:rPr lang="en-US" i="1" baseline="-25000" dirty="0"/>
              <a:t>2</a:t>
            </a:r>
            <a:r>
              <a:rPr lang="en-US" dirty="0"/>
              <a:t> such that every edge connects a vertex in </a:t>
            </a:r>
            <a:r>
              <a:rPr lang="en-US" i="1" dirty="0"/>
              <a:t>V</a:t>
            </a:r>
            <a:r>
              <a:rPr lang="en-US" i="1" baseline="-25000" dirty="0"/>
              <a:t>1</a:t>
            </a:r>
            <a:r>
              <a:rPr lang="en-US" dirty="0"/>
              <a:t> and a vertex in </a:t>
            </a:r>
            <a:r>
              <a:rPr lang="en-US" i="1" dirty="0"/>
              <a:t>V</a:t>
            </a:r>
            <a:r>
              <a:rPr lang="en-US" i="1" baseline="-25000" dirty="0"/>
              <a:t>2</a:t>
            </a:r>
            <a:r>
              <a:rPr lang="en-US" dirty="0"/>
              <a:t>. In other words, there are no edges which connect two vertices in </a:t>
            </a:r>
            <a:r>
              <a:rPr lang="en-US" i="1" dirty="0"/>
              <a:t>V</a:t>
            </a:r>
            <a:r>
              <a:rPr lang="en-US" i="1" baseline="-25000" dirty="0"/>
              <a:t>1</a:t>
            </a:r>
            <a:r>
              <a:rPr lang="en-US" dirty="0"/>
              <a:t> or in </a:t>
            </a:r>
            <a:r>
              <a:rPr lang="en-US" i="1" dirty="0"/>
              <a:t>V</a:t>
            </a:r>
            <a:r>
              <a:rPr lang="en-US" i="1" baseline="-25000" dirty="0"/>
              <a:t>2</a:t>
            </a:r>
            <a:r>
              <a:rPr lang="en-US" dirty="0"/>
              <a:t>.</a:t>
            </a:r>
          </a:p>
          <a:p>
            <a:pPr indent="0" algn="just">
              <a:buNone/>
            </a:pPr>
            <a:endParaRPr lang="en-US" dirty="0"/>
          </a:p>
          <a:p>
            <a:pPr marL="617220" indent="-342900" algn="just"/>
            <a:r>
              <a:rPr lang="en-US" dirty="0"/>
              <a:t>It is not hard to show that an equivalent definition of a bipartite graph is a graph where it is possible to color the vertices red or blue so that no two adjacent vertices are the same color.</a:t>
            </a:r>
          </a:p>
          <a:p>
            <a:pPr indent="0" algn="just">
              <a:buNone/>
            </a:pPr>
            <a:endParaRPr lang="en-US" sz="3000" dirty="0"/>
          </a:p>
          <a:p>
            <a:pPr indent="0">
              <a:buNone/>
            </a:pPr>
            <a:r>
              <a:rPr lang="en-US" dirty="0"/>
              <a:t> </a:t>
            </a:r>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240629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6619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21177720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894" y="1803297"/>
            <a:ext cx="7212011" cy="2880003"/>
          </a:xfrm>
          <a:prstGeom prst="rect">
            <a:avLst/>
          </a:prstGeom>
          <a:ln>
            <a:solidFill>
              <a:schemeClr val="accent1"/>
            </a:solidFill>
          </a:ln>
        </p:spPr>
      </p:pic>
      <p:sp>
        <p:nvSpPr>
          <p:cNvPr id="6" name="TextBox 5"/>
          <p:cNvSpPr txBox="1"/>
          <p:nvPr/>
        </p:nvSpPr>
        <p:spPr>
          <a:xfrm>
            <a:off x="1031044" y="5026144"/>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4057927" y="4924193"/>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793044" y="1865146"/>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3113416" y="3524697"/>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3133669" y="2061565"/>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887271" y="3527672"/>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883893" y="2370478"/>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806556" y="3033973"/>
            <a:ext cx="528734"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303129" y="1804976"/>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578774" y="2674719"/>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992074" y="2574448"/>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89943" y="1904722"/>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411809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r>
              <a:rPr lang="en-US" dirty="0"/>
              <a:t/>
            </a:r>
            <a:br>
              <a:rPr lang="en-US" dirty="0"/>
            </a:br>
            <a:r>
              <a:rPr lang="en-US" dirty="0"/>
              <a:t/>
            </a: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411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
            </a:r>
            <a:br>
              <a:rPr lang="en-US" dirty="0"/>
            </a:br>
            <a:r>
              <a:rPr lang="en-US" dirty="0"/>
              <a:t/>
            </a:r>
            <a:br>
              <a:rPr lang="en-US" dirty="0"/>
            </a:br>
            <a:r>
              <a:rPr lang="en-US" dirty="0"/>
              <a:t>Bipartite Graphs and Matchings</a:t>
            </a:r>
          </a:p>
        </p:txBody>
      </p:sp>
      <p:pic>
        <p:nvPicPr>
          <p:cNvPr id="4" name="Content Placeholder 3"/>
          <p:cNvPicPr>
            <a:picLocks noGrp="1" noChangeAspect="1"/>
          </p:cNvPicPr>
          <p:nvPr>
            <p:ph idx="1"/>
          </p:nvPr>
        </p:nvPicPr>
        <p:blipFill>
          <a:blip r:embed="rId3"/>
          <a:stretch>
            <a:fillRect/>
          </a:stretch>
        </p:blipFill>
        <p:spPr>
          <a:xfrm>
            <a:off x="436098" y="1219200"/>
            <a:ext cx="8229600" cy="1066800"/>
          </a:xfrm>
          <a:prstGeom prst="rect">
            <a:avLst/>
          </a:prstGeom>
        </p:spPr>
      </p:pic>
      <p:pic>
        <p:nvPicPr>
          <p:cNvPr id="7" name="Picture 6"/>
          <p:cNvPicPr>
            <a:picLocks noChangeAspect="1"/>
          </p:cNvPicPr>
          <p:nvPr/>
        </p:nvPicPr>
        <p:blipFill>
          <a:blip r:embed="rId4"/>
          <a:stretch>
            <a:fillRect/>
          </a:stretch>
        </p:blipFill>
        <p:spPr>
          <a:xfrm>
            <a:off x="280987" y="2438400"/>
            <a:ext cx="8582025" cy="4038600"/>
          </a:xfrm>
          <a:prstGeom prst="rect">
            <a:avLst/>
          </a:prstGeom>
        </p:spPr>
      </p:pic>
    </p:spTree>
    <p:extLst>
      <p:ext uri="{BB962C8B-B14F-4D97-AF65-F5344CB8AC3E}">
        <p14:creationId xmlns:p14="http://schemas.microsoft.com/office/powerpoint/2010/main" val="13119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9540" y="1935163"/>
            <a:ext cx="6724919" cy="4389437"/>
          </a:xfrm>
          <a:prstGeom prst="rect">
            <a:avLst/>
          </a:prstGeom>
        </p:spPr>
      </p:pic>
      <p:sp>
        <p:nvSpPr>
          <p:cNvPr id="5" name="Title 1"/>
          <p:cNvSpPr>
            <a:spLocks noGrp="1"/>
          </p:cNvSpPr>
          <p:nvPr>
            <p:ph type="title"/>
          </p:nvPr>
        </p:nvSpPr>
        <p:spPr>
          <a:xfrm>
            <a:off x="457200" y="704088"/>
            <a:ext cx="8229600" cy="819912"/>
          </a:xfrm>
        </p:spPr>
        <p:txBody>
          <a:bodyPr>
            <a:normAutofit fontScale="90000"/>
          </a:bodyPr>
          <a:lstStyle/>
          <a:p>
            <a:r>
              <a:rPr lang="en-US" dirty="0"/>
              <a:t/>
            </a:r>
            <a:br>
              <a:rPr lang="en-US" dirty="0"/>
            </a:br>
            <a:r>
              <a:rPr lang="en-US" dirty="0"/>
              <a:t/>
            </a:r>
            <a:br>
              <a:rPr lang="en-US" dirty="0"/>
            </a:br>
            <a:r>
              <a:rPr lang="en-US" dirty="0"/>
              <a:t>Bipartite Graphs and Matchings</a:t>
            </a:r>
          </a:p>
        </p:txBody>
      </p:sp>
    </p:spTree>
    <p:extLst>
      <p:ext uri="{BB962C8B-B14F-4D97-AF65-F5344CB8AC3E}">
        <p14:creationId xmlns:p14="http://schemas.microsoft.com/office/powerpoint/2010/main" val="4062301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Tree>
    <p:extLst>
      <p:ext uri="{BB962C8B-B14F-4D97-AF65-F5344CB8AC3E}">
        <p14:creationId xmlns:p14="http://schemas.microsoft.com/office/powerpoint/2010/main" val="1635983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71886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9380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Representations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27367514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p:txBody>
      </p:sp>
    </p:spTree>
    <p:extLst>
      <p:ext uri="{BB962C8B-B14F-4D97-AF65-F5344CB8AC3E}">
        <p14:creationId xmlns:p14="http://schemas.microsoft.com/office/powerpoint/2010/main" val="4216092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4200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39026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2323703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7294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15051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8" y="533400"/>
            <a:ext cx="8382000" cy="625602"/>
          </a:xfrm>
        </p:spPr>
        <p:txBody>
          <a:bodyPr>
            <a:noAutofit/>
          </a:bodyPr>
          <a:lstStyle/>
          <a:p>
            <a:r>
              <a:rPr lang="en-US" sz="4000" dirty="0"/>
              <a:t>Representing Relations Using Digraphs</a:t>
            </a:r>
          </a:p>
        </p:txBody>
      </p:sp>
      <p:sp>
        <p:nvSpPr>
          <p:cNvPr id="3" name="Content Placeholder 2"/>
          <p:cNvSpPr>
            <a:spLocks noGrp="1"/>
          </p:cNvSpPr>
          <p:nvPr>
            <p:ph idx="1"/>
          </p:nvPr>
        </p:nvSpPr>
        <p:spPr>
          <a:xfrm>
            <a:off x="152400" y="1329690"/>
            <a:ext cx="8763000" cy="5375910"/>
          </a:xfrm>
        </p:spPr>
        <p:txBody>
          <a:bodyPr>
            <a:normAutofit fontScale="92500" lnSpcReduction="20000"/>
          </a:bodyPr>
          <a:lstStyle/>
          <a:p>
            <a:pPr algn="just">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lgn="just"/>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3156438" y="4575810"/>
            <a:ext cx="2971800" cy="1905000"/>
          </a:xfrm>
          <a:prstGeom prst="rect">
            <a:avLst/>
          </a:prstGeom>
        </p:spPr>
      </p:pic>
    </p:spTree>
    <p:extLst>
      <p:ext uri="{BB962C8B-B14F-4D97-AF65-F5344CB8AC3E}">
        <p14:creationId xmlns:p14="http://schemas.microsoft.com/office/powerpoint/2010/main" val="41568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1035082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42433866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286326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4927039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540785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lnSpcReduction="10000"/>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119257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Tree>
    <p:extLst>
      <p:ext uri="{BB962C8B-B14F-4D97-AF65-F5344CB8AC3E}">
        <p14:creationId xmlns:p14="http://schemas.microsoft.com/office/powerpoint/2010/main" val="293940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5094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228600" y="914400"/>
            <a:ext cx="8686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subgraph.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429916"/>
            <a:ext cx="8229600" cy="2075688"/>
          </a:xfrm>
          <a:prstGeom prst="rect">
            <a:avLst/>
          </a:prstGeom>
        </p:spPr>
      </p:pic>
    </p:spTree>
    <p:extLst>
      <p:ext uri="{BB962C8B-B14F-4D97-AF65-F5344CB8AC3E}">
        <p14:creationId xmlns:p14="http://schemas.microsoft.com/office/powerpoint/2010/main" val="15567967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59112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Autofit/>
          </a:bodyPr>
          <a:lstStyle/>
          <a:p>
            <a:r>
              <a:rPr lang="en-US" sz="4000" dirty="0"/>
              <a:t>Representing Relations Using Matrices</a:t>
            </a:r>
          </a:p>
        </p:txBody>
      </p:sp>
      <p:sp>
        <p:nvSpPr>
          <p:cNvPr id="3" name="Content Placeholder 2"/>
          <p:cNvSpPr>
            <a:spLocks noGrp="1"/>
          </p:cNvSpPr>
          <p:nvPr>
            <p:ph idx="1"/>
          </p:nvPr>
        </p:nvSpPr>
        <p:spPr>
          <a:xfrm>
            <a:off x="228600" y="1524000"/>
            <a:ext cx="8458200" cy="4800600"/>
          </a:xfrm>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3077527" y="3962400"/>
            <a:ext cx="3094673" cy="990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16029024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29397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73840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13427965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19543794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9574034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8163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13979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32647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Euler Paths and Circuits</a:t>
            </a:r>
          </a:p>
        </p:txBody>
      </p:sp>
      <p:sp>
        <p:nvSpPr>
          <p:cNvPr id="3" name="Content Placeholder 2"/>
          <p:cNvSpPr>
            <a:spLocks noGrp="1"/>
          </p:cNvSpPr>
          <p:nvPr>
            <p:ph idx="1"/>
          </p:nvPr>
        </p:nvSpPr>
        <p:spPr/>
        <p:txBody>
          <a:bodyPr>
            <a:normAutofit fontScale="92500" lnSpcReduction="10000"/>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53567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048000" y="4662269"/>
            <a:ext cx="3505200" cy="1505711"/>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3797548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55000" lnSpcReduction="20000"/>
          </a:bodyPr>
          <a:lstStyle/>
          <a:p>
            <a:pPr indent="0">
              <a:buNone/>
            </a:pPr>
            <a:r>
              <a:rPr lang="en-US" sz="4400" b="1" dirty="0"/>
              <a:t>Definition</a:t>
            </a:r>
            <a:r>
              <a:rPr lang="en-US" sz="4400" dirty="0"/>
              <a:t>: A simple path in a graph </a:t>
            </a:r>
            <a:r>
              <a:rPr lang="en-US" sz="4400" i="1" dirty="0"/>
              <a:t>G</a:t>
            </a:r>
            <a:r>
              <a:rPr lang="en-US" sz="4400" dirty="0"/>
              <a:t> that passes through every vertex exactly once is called a </a:t>
            </a:r>
            <a:r>
              <a:rPr lang="en-US" sz="4400" i="1" dirty="0"/>
              <a:t>Hamilton path</a:t>
            </a:r>
            <a:r>
              <a:rPr lang="en-US" sz="4400" dirty="0"/>
              <a:t>, and a simple circuit in a graph </a:t>
            </a:r>
            <a:r>
              <a:rPr lang="en-US" sz="4400" i="1" dirty="0"/>
              <a:t>G </a:t>
            </a:r>
            <a:r>
              <a:rPr lang="en-US" sz="4400" dirty="0"/>
              <a:t>that passes through every vertex exactly once is called a </a:t>
            </a:r>
            <a:r>
              <a:rPr lang="en-US" sz="4400" i="1" dirty="0"/>
              <a:t>Hamilton circuit.  </a:t>
            </a:r>
          </a:p>
          <a:p>
            <a:pPr indent="0">
              <a:buNone/>
            </a:pPr>
            <a:endParaRPr lang="en-US" sz="4400" i="1" dirty="0"/>
          </a:p>
          <a:p>
            <a:pPr indent="0">
              <a:buNone/>
            </a:pPr>
            <a:r>
              <a:rPr lang="en-US" sz="4400" dirty="0"/>
              <a:t>That is, a simple path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in the graph </a:t>
            </a:r>
            <a:r>
              <a:rPr lang="en-US" sz="4400" i="1" dirty="0"/>
              <a:t>G</a:t>
            </a:r>
            <a:r>
              <a:rPr lang="en-US" sz="4400" dirty="0"/>
              <a:t> = (</a:t>
            </a:r>
            <a:r>
              <a:rPr lang="en-US" sz="4400" i="1" dirty="0"/>
              <a:t>V</a:t>
            </a:r>
            <a:r>
              <a:rPr lang="en-US" sz="4400" dirty="0"/>
              <a:t>, </a:t>
            </a:r>
            <a:r>
              <a:rPr lang="en-US" sz="4400" i="1" dirty="0"/>
              <a:t>E</a:t>
            </a:r>
            <a:r>
              <a:rPr lang="en-US" sz="4400" dirty="0"/>
              <a:t>) is called a Hamilton path if </a:t>
            </a:r>
            <a:r>
              <a:rPr lang="en-US" sz="4400" i="1" dirty="0"/>
              <a:t>V</a:t>
            </a:r>
            <a:r>
              <a:rPr lang="en-US" sz="4400" dirty="0"/>
              <a:t> =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i="1" dirty="0"/>
              <a:t> </a:t>
            </a:r>
            <a:r>
              <a:rPr lang="en-US" sz="4400" i="1" dirty="0" err="1"/>
              <a:t>x</a:t>
            </a:r>
            <a:r>
              <a:rPr lang="en-US" sz="4400" i="1" baseline="-25000" dirty="0" err="1">
                <a:ea typeface="Cambria Math" pitchFamily="18" charset="0"/>
              </a:rPr>
              <a:t>n</a:t>
            </a:r>
            <a:r>
              <a:rPr lang="en-US" sz="4400" dirty="0"/>
              <a:t> } and </a:t>
            </a:r>
            <a:r>
              <a:rPr lang="en-US" sz="4400" i="1" dirty="0"/>
              <a:t>x</a:t>
            </a:r>
            <a:r>
              <a:rPr lang="en-US" sz="4400" i="1" baseline="-25000" dirty="0"/>
              <a:t>i</a:t>
            </a:r>
            <a:r>
              <a:rPr lang="en-US" sz="4400" i="1" dirty="0"/>
              <a:t> ≠</a:t>
            </a:r>
            <a:r>
              <a:rPr lang="en-US" sz="4400" dirty="0"/>
              <a:t> </a:t>
            </a:r>
            <a:r>
              <a:rPr lang="en-US" sz="4400" i="1" dirty="0" err="1"/>
              <a:t>x</a:t>
            </a:r>
            <a:r>
              <a:rPr lang="en-US" sz="4400" i="1" baseline="-25000" dirty="0" err="1"/>
              <a:t>j</a:t>
            </a:r>
            <a:r>
              <a:rPr lang="en-US" sz="4400" dirty="0"/>
              <a:t> for  </a:t>
            </a:r>
            <a:r>
              <a:rPr lang="en-US" sz="4400" dirty="0">
                <a:latin typeface="Cambria Math" pitchFamily="18" charset="0"/>
                <a:ea typeface="Cambria Math" pitchFamily="18" charset="0"/>
              </a:rPr>
              <a:t>0≤</a:t>
            </a:r>
            <a:r>
              <a:rPr lang="en-US" sz="4400" dirty="0"/>
              <a:t> </a:t>
            </a:r>
            <a:r>
              <a:rPr lang="en-US" sz="4400" i="1" dirty="0" err="1"/>
              <a:t>i</a:t>
            </a:r>
            <a:r>
              <a:rPr lang="en-US" sz="4400" dirty="0"/>
              <a:t> &lt; </a:t>
            </a:r>
            <a:r>
              <a:rPr lang="en-US" sz="4400" i="1" dirty="0"/>
              <a:t>j</a:t>
            </a:r>
            <a:r>
              <a:rPr lang="en-US" sz="4400" dirty="0"/>
              <a:t> </a:t>
            </a:r>
            <a:r>
              <a:rPr lang="en-US" sz="4400" dirty="0">
                <a:latin typeface="Cambria Math" pitchFamily="18" charset="0"/>
                <a:ea typeface="Cambria Math" pitchFamily="18" charset="0"/>
              </a:rPr>
              <a:t>≤ </a:t>
            </a:r>
            <a:r>
              <a:rPr lang="en-US" sz="4400" i="1" dirty="0"/>
              <a:t>n</a:t>
            </a:r>
            <a:r>
              <a:rPr lang="en-US" sz="4400" dirty="0"/>
              <a:t>, and the simple circuit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a:t>
            </a:r>
            <a:r>
              <a:rPr lang="en-US" sz="4400" i="1" dirty="0"/>
              <a:t> x</a:t>
            </a:r>
            <a:r>
              <a:rPr lang="en-US" sz="4400" baseline="-25000" dirty="0">
                <a:latin typeface="Cambria Math" pitchFamily="18" charset="0"/>
                <a:ea typeface="Cambria Math" pitchFamily="18" charset="0"/>
              </a:rPr>
              <a:t>0                         </a:t>
            </a:r>
            <a:r>
              <a:rPr lang="en-US" sz="4400" dirty="0"/>
              <a:t>(with </a:t>
            </a:r>
            <a:r>
              <a:rPr lang="en-US" sz="4400" i="1" dirty="0"/>
              <a:t>n</a:t>
            </a:r>
            <a:r>
              <a:rPr lang="en-US" sz="4400" dirty="0"/>
              <a:t> &gt; </a:t>
            </a:r>
            <a:r>
              <a:rPr lang="en-US" sz="4400" dirty="0">
                <a:latin typeface="Cambria Math" pitchFamily="18" charset="0"/>
                <a:ea typeface="Cambria Math" pitchFamily="18" charset="0"/>
              </a:rPr>
              <a:t>0</a:t>
            </a:r>
            <a:r>
              <a:rPr lang="en-US" sz="4400" dirty="0"/>
              <a:t>) is a Hamilton circuit if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is a Hamilton path.</a:t>
            </a:r>
          </a:p>
          <a:p>
            <a:pPr indent="0">
              <a:buNone/>
            </a:pPr>
            <a:endParaRPr lang="en-US" sz="4400"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750497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Hamilton Paths and Circuits</a:t>
            </a:r>
          </a:p>
        </p:txBody>
      </p:sp>
      <p:sp>
        <p:nvSpPr>
          <p:cNvPr id="3" name="Content Placeholder 2"/>
          <p:cNvSpPr>
            <a:spLocks noGrp="1"/>
          </p:cNvSpPr>
          <p:nvPr>
            <p:ph idx="1"/>
          </p:nvPr>
        </p:nvSpPr>
        <p:spPr>
          <a:xfrm>
            <a:off x="457200" y="1600200"/>
            <a:ext cx="8382000" cy="5029200"/>
          </a:xfrm>
        </p:spPr>
        <p:txBody>
          <a:bodyPr>
            <a:normAutofit lnSpcReduction="10000"/>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r>
              <a:rPr lang="en-US" b="1" dirty="0"/>
              <a:t>Solution</a:t>
            </a:r>
            <a:r>
              <a:rPr lang="en-US" dirty="0"/>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514600"/>
            <a:ext cx="7239000" cy="1638300"/>
          </a:xfrm>
          <a:prstGeom prst="rect">
            <a:avLst/>
          </a:prstGeom>
        </p:spPr>
      </p:pic>
    </p:spTree>
    <p:extLst>
      <p:ext uri="{BB962C8B-B14F-4D97-AF65-F5344CB8AC3E}">
        <p14:creationId xmlns:p14="http://schemas.microsoft.com/office/powerpoint/2010/main" val="274804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Necessary </a:t>
            </a:r>
            <a:r>
              <a:rPr lang="en-US"/>
              <a:t>Conditions for</a:t>
            </a:r>
            <a:br>
              <a:rPr lang="en-US"/>
            </a:br>
            <a:r>
              <a:rPr lang="en-US"/>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6140192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Hamilton Paths and Circuits</a:t>
            </a:r>
          </a:p>
        </p:txBody>
      </p:sp>
      <p:sp>
        <p:nvSpPr>
          <p:cNvPr id="3" name="Content Placeholder 2"/>
          <p:cNvSpPr>
            <a:spLocks noGrp="1"/>
          </p:cNvSpPr>
          <p:nvPr>
            <p:ph idx="1"/>
          </p:nvPr>
        </p:nvSpPr>
        <p:spPr/>
        <p:txBody>
          <a:bodyPr>
            <a:normAutofit fontScale="92500" lnSpcReduction="20000"/>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3040958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8153400" cy="1828800"/>
          </a:xfrm>
        </p:spPr>
        <p:txBody>
          <a:bodyPr/>
          <a:lstStyle/>
          <a:p>
            <a:r>
              <a:rPr lang="en-US" dirty="0"/>
              <a:t>ISOMORPHISM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4289151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0250280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a:t>
            </a:r>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112269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1725196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328663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E6A87-5339-4C41-8ABC-6CD0377FD042}"/>
              </a:ext>
            </a:extLst>
          </p:cNvPr>
          <p:cNvSpPr>
            <a:spLocks noGrp="1"/>
          </p:cNvSpPr>
          <p:nvPr>
            <p:ph type="title"/>
          </p:nvPr>
        </p:nvSpPr>
        <p:spPr>
          <a:xfrm>
            <a:off x="457200" y="704088"/>
            <a:ext cx="8229600" cy="515112"/>
          </a:xfrm>
        </p:spPr>
        <p:txBody>
          <a:bodyPr>
            <a:normAutofit fontScale="90000"/>
          </a:bodyPr>
          <a:lstStyle/>
          <a:p>
            <a:r>
              <a:rPr lang="en-US" dirty="0"/>
              <a:t>Binary Relations</a:t>
            </a:r>
            <a:endParaRPr lang="x-none" dirty="0"/>
          </a:p>
        </p:txBody>
      </p:sp>
      <p:pic>
        <p:nvPicPr>
          <p:cNvPr id="4" name="Content Placeholder 3">
            <a:extLst>
              <a:ext uri="{FF2B5EF4-FFF2-40B4-BE49-F238E27FC236}">
                <a16:creationId xmlns:a16="http://schemas.microsoft.com/office/drawing/2014/main" xmlns="" id="{467E6EC2-2150-48D7-BC3F-B0145B497528}"/>
              </a:ext>
            </a:extLst>
          </p:cNvPr>
          <p:cNvPicPr>
            <a:picLocks noGrp="1" noChangeAspect="1"/>
          </p:cNvPicPr>
          <p:nvPr>
            <p:ph idx="1"/>
          </p:nvPr>
        </p:nvPicPr>
        <p:blipFill>
          <a:blip r:embed="rId2"/>
          <a:stretch>
            <a:fillRect/>
          </a:stretch>
        </p:blipFill>
        <p:spPr>
          <a:xfrm>
            <a:off x="457200" y="1828800"/>
            <a:ext cx="8001000" cy="4800600"/>
          </a:xfrm>
          <a:prstGeom prst="rect">
            <a:avLst/>
          </a:prstGeom>
        </p:spPr>
      </p:pic>
      <p:sp>
        <p:nvSpPr>
          <p:cNvPr id="5" name="Title 1">
            <a:extLst>
              <a:ext uri="{FF2B5EF4-FFF2-40B4-BE49-F238E27FC236}">
                <a16:creationId xmlns:a16="http://schemas.microsoft.com/office/drawing/2014/main" xmlns="" id="{473218E1-1B33-43A3-83E2-22C2F25BE4B6}"/>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 (cont.)</a:t>
            </a:r>
          </a:p>
        </p:txBody>
      </p:sp>
    </p:spTree>
    <p:extLst>
      <p:ext uri="{BB962C8B-B14F-4D97-AF65-F5344CB8AC3E}">
        <p14:creationId xmlns:p14="http://schemas.microsoft.com/office/powerpoint/2010/main" val="2973831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DFF7B2-A5A1-4DA7-B624-12408489CDD7}"/>
              </a:ext>
            </a:extLst>
          </p:cNvPr>
          <p:cNvSpPr>
            <a:spLocks noGrp="1"/>
          </p:cNvSpPr>
          <p:nvPr>
            <p:ph idx="1"/>
          </p:nvPr>
        </p:nvSpPr>
        <p:spPr>
          <a:xfrm>
            <a:off x="152400" y="1124712"/>
            <a:ext cx="6182018" cy="5504688"/>
          </a:xfrm>
        </p:spPr>
        <p:txBody>
          <a:bodyPr>
            <a:normAutofit fontScale="92500" lnSpcReduction="10000"/>
          </a:bodyPr>
          <a:lstStyle/>
          <a:p>
            <a:pPr marL="0" indent="0" algn="just">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G’</a:t>
            </a:r>
            <a:r>
              <a:rPr lang="en-US" dirty="0"/>
              <a:t> = (</a:t>
            </a:r>
            <a:r>
              <a:rPr lang="en-US" i="1" dirty="0"/>
              <a:t>W</a:t>
            </a:r>
            <a:r>
              <a:rPr lang="en-US" dirty="0"/>
              <a:t>, </a:t>
            </a:r>
            <a:r>
              <a:rPr lang="en-US" i="1" dirty="0"/>
              <a:t>F</a:t>
            </a:r>
            <a:r>
              <a:rPr lang="en-US" dirty="0"/>
              <a:t>) are isomorphic.</a:t>
            </a:r>
          </a:p>
          <a:p>
            <a:pPr marL="0" indent="0" algn="just">
              <a:buNone/>
            </a:pPr>
            <a:endParaRPr lang="en-US" dirty="0"/>
          </a:p>
          <a:p>
            <a:pPr marL="0" indent="0" algn="just">
              <a:buNone/>
            </a:pPr>
            <a:r>
              <a:rPr lang="en-US" b="1" dirty="0"/>
              <a:t>Solution: </a:t>
            </a:r>
            <a:r>
              <a:rPr lang="en-US" dirty="0"/>
              <a:t>The function f with </a:t>
            </a:r>
          </a:p>
          <a:p>
            <a:pPr marL="0" indent="0" algn="just">
              <a:buNone/>
            </a:pPr>
            <a:r>
              <a:rPr lang="en-US" dirty="0"/>
              <a:t>f(v1) = v1,f(v2) = v3, f(v3) = v5, f(v4) = v2 and f(v5) = v4  is a one-to-one correspondence between V and W. </a:t>
            </a:r>
          </a:p>
          <a:p>
            <a:pPr marL="0" indent="0" algn="just">
              <a:buNone/>
            </a:pPr>
            <a:r>
              <a:rPr lang="en-US" dirty="0"/>
              <a:t>Note that adjacent vertices in G are v1 and v2, v2 and v3, v3 and v4, v4 and v5 and v5 and v1. </a:t>
            </a:r>
          </a:p>
          <a:p>
            <a:pPr marL="0" indent="0" algn="just">
              <a:buNone/>
            </a:pPr>
            <a:r>
              <a:rPr lang="en-US" dirty="0"/>
              <a:t>Each of the pairs  f(v1) = v1 and f(v2) = v3, f(v2) = v3  and f(v3) = v5 , f(v3) = v5 and </a:t>
            </a:r>
          </a:p>
          <a:p>
            <a:pPr marL="0" indent="0" algn="just">
              <a:buNone/>
            </a:pPr>
            <a:r>
              <a:rPr lang="en-US" dirty="0"/>
              <a:t>f(v4) = v2 , f(v4) = v2 and f(v5) = v4 and f(v5) = v4 and f(v1) = v1  consists of two adjacent vertices in H.</a:t>
            </a:r>
          </a:p>
          <a:p>
            <a:pPr marL="0" indent="0">
              <a:buNone/>
            </a:pPr>
            <a:endParaRPr lang="en-US" dirty="0"/>
          </a:p>
          <a:p>
            <a:endParaRPr lang="x-none" dirty="0"/>
          </a:p>
        </p:txBody>
      </p:sp>
      <p:sp>
        <p:nvSpPr>
          <p:cNvPr id="4" name="Title 1">
            <a:extLst>
              <a:ext uri="{FF2B5EF4-FFF2-40B4-BE49-F238E27FC236}">
                <a16:creationId xmlns="" xmlns:a16="http://schemas.microsoft.com/office/drawing/2014/main" id="{C8D6E0F8-CAD2-406B-9BA8-A078E32A118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82ABBFDB-B854-4301-B803-1EE5A96B52B4}"/>
              </a:ext>
            </a:extLst>
          </p:cNvPr>
          <p:cNvPicPr>
            <a:picLocks noChangeAspect="1"/>
          </p:cNvPicPr>
          <p:nvPr/>
        </p:nvPicPr>
        <p:blipFill>
          <a:blip r:embed="rId2"/>
          <a:stretch>
            <a:fillRect/>
          </a:stretch>
        </p:blipFill>
        <p:spPr>
          <a:xfrm>
            <a:off x="6409446" y="201168"/>
            <a:ext cx="2657182" cy="1847088"/>
          </a:xfrm>
          <a:prstGeom prst="rect">
            <a:avLst/>
          </a:prstGeom>
        </p:spPr>
      </p:pic>
      <p:pic>
        <p:nvPicPr>
          <p:cNvPr id="6" name="Picture 5">
            <a:extLst>
              <a:ext uri="{FF2B5EF4-FFF2-40B4-BE49-F238E27FC236}">
                <a16:creationId xmlns="" xmlns:a16="http://schemas.microsoft.com/office/drawing/2014/main" id="{1A1010E9-B223-41CF-979C-95B3F614A938}"/>
              </a:ext>
            </a:extLst>
          </p:cNvPr>
          <p:cNvPicPr>
            <a:picLocks noChangeAspect="1"/>
          </p:cNvPicPr>
          <p:nvPr/>
        </p:nvPicPr>
        <p:blipFill>
          <a:blip r:embed="rId3"/>
          <a:stretch>
            <a:fillRect/>
          </a:stretch>
        </p:blipFill>
        <p:spPr>
          <a:xfrm>
            <a:off x="6334418" y="2076860"/>
            <a:ext cx="2657182" cy="1872175"/>
          </a:xfrm>
          <a:prstGeom prst="rect">
            <a:avLst/>
          </a:prstGeom>
        </p:spPr>
      </p:pic>
      <p:pic>
        <p:nvPicPr>
          <p:cNvPr id="7" name="Picture 6">
            <a:extLst>
              <a:ext uri="{FF2B5EF4-FFF2-40B4-BE49-F238E27FC236}">
                <a16:creationId xmlns="" xmlns:a16="http://schemas.microsoft.com/office/drawing/2014/main" id="{B45011C8-0525-409D-BBA0-53294BC07A7E}"/>
              </a:ext>
            </a:extLst>
          </p:cNvPr>
          <p:cNvPicPr>
            <a:picLocks noChangeAspect="1"/>
          </p:cNvPicPr>
          <p:nvPr/>
        </p:nvPicPr>
        <p:blipFill>
          <a:blip r:embed="rId4"/>
          <a:stretch>
            <a:fillRect/>
          </a:stretch>
        </p:blipFill>
        <p:spPr>
          <a:xfrm>
            <a:off x="6485646" y="4030627"/>
            <a:ext cx="2504782" cy="2680365"/>
          </a:xfrm>
          <a:prstGeom prst="rect">
            <a:avLst/>
          </a:prstGeom>
        </p:spPr>
      </p:pic>
    </p:spTree>
    <p:extLst>
      <p:ext uri="{BB962C8B-B14F-4D97-AF65-F5344CB8AC3E}">
        <p14:creationId xmlns:p14="http://schemas.microsoft.com/office/powerpoint/2010/main" val="33588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3593D45-25D5-4E51-9B5F-F00A7BA7CA50}"/>
              </a:ext>
            </a:extLst>
          </p:cNvPr>
          <p:cNvSpPr>
            <a:spLocks noGrp="1"/>
          </p:cNvSpPr>
          <p:nvPr>
            <p:ph idx="1"/>
          </p:nvPr>
        </p:nvSpPr>
        <p:spPr>
          <a:xfrm>
            <a:off x="304800" y="1219200"/>
            <a:ext cx="8686800" cy="5257800"/>
          </a:xfrm>
        </p:spPr>
        <p:txBody>
          <a:bodyPr>
            <a:normAutofit fontScale="92500" lnSpcReduction="10000"/>
          </a:bodyPr>
          <a:lstStyle/>
          <a:p>
            <a:pPr marL="0" indent="0" algn="just">
              <a:buNone/>
            </a:pPr>
            <a:r>
              <a:rPr lang="en-US" b="1" dirty="0"/>
              <a:t>EXAMPLE: </a:t>
            </a:r>
            <a:r>
              <a:rPr lang="en-US" dirty="0"/>
              <a:t>Determine whether the graph G and G’ given below are isomorphic.</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b="1" dirty="0"/>
              <a:t>SOLUTION:</a:t>
            </a:r>
          </a:p>
          <a:p>
            <a:pPr marL="0" indent="0" algn="just">
              <a:buNone/>
            </a:pPr>
            <a:r>
              <a:rPr lang="en-US" dirty="0"/>
              <a:t>As both the graphs have the same number of vertices. But the graph G has 7 edges and the graph G’ has only 6 edges. Therefore the two graphs are not isomorphic.</a:t>
            </a:r>
          </a:p>
          <a:p>
            <a:pPr marL="0" indent="0" algn="just">
              <a:buNone/>
            </a:pPr>
            <a:r>
              <a:rPr lang="en-US" b="1" dirty="0"/>
              <a:t>Note: </a:t>
            </a:r>
            <a:r>
              <a:rPr lang="en-US" dirty="0"/>
              <a:t>As the edges of both the graphs G and G’ are not same then how the one-one correspondence is possible ,that the reason the graphs G and G’ are not isomorphic.</a:t>
            </a:r>
            <a:endParaRPr lang="x-none" dirty="0"/>
          </a:p>
        </p:txBody>
      </p:sp>
      <p:sp>
        <p:nvSpPr>
          <p:cNvPr id="4" name="Title 1">
            <a:extLst>
              <a:ext uri="{FF2B5EF4-FFF2-40B4-BE49-F238E27FC236}">
                <a16:creationId xmlns="" xmlns:a16="http://schemas.microsoft.com/office/drawing/2014/main" id="{12A1B38C-EA4C-4CA4-A031-727F7ED692D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01C317DE-FF2A-493F-8FB0-287E6C875412}"/>
              </a:ext>
            </a:extLst>
          </p:cNvPr>
          <p:cNvPicPr>
            <a:picLocks noChangeAspect="1"/>
          </p:cNvPicPr>
          <p:nvPr/>
        </p:nvPicPr>
        <p:blipFill>
          <a:blip r:embed="rId2"/>
          <a:stretch>
            <a:fillRect/>
          </a:stretch>
        </p:blipFill>
        <p:spPr>
          <a:xfrm>
            <a:off x="2514600" y="1752600"/>
            <a:ext cx="6324600" cy="2095500"/>
          </a:xfrm>
          <a:prstGeom prst="rect">
            <a:avLst/>
          </a:prstGeom>
        </p:spPr>
      </p:pic>
    </p:spTree>
    <p:extLst>
      <p:ext uri="{BB962C8B-B14F-4D97-AF65-F5344CB8AC3E}">
        <p14:creationId xmlns:p14="http://schemas.microsoft.com/office/powerpoint/2010/main" val="40817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8B0E61F-AAC1-4349-9A7D-164052066131}"/>
              </a:ext>
            </a:extLst>
          </p:cNvPr>
          <p:cNvSpPr>
            <a:spLocks noGrp="1"/>
          </p:cNvSpPr>
          <p:nvPr>
            <p:ph idx="1"/>
          </p:nvPr>
        </p:nvSpPr>
        <p:spPr>
          <a:xfrm>
            <a:off x="304800" y="1124712"/>
            <a:ext cx="8382000" cy="5199888"/>
          </a:xfrm>
        </p:spPr>
        <p:txBody>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lgn="just">
              <a:buNone/>
            </a:pPr>
            <a:endParaRPr lang="en-US" b="1" dirty="0"/>
          </a:p>
          <a:p>
            <a:pPr marL="0" indent="0" algn="just">
              <a:buNone/>
            </a:pPr>
            <a:r>
              <a:rPr lang="en-US" b="1" dirty="0"/>
              <a:t>SOLUTION:</a:t>
            </a:r>
          </a:p>
          <a:p>
            <a:pPr marL="0" indent="0" algn="just">
              <a:buNone/>
            </a:pPr>
            <a:r>
              <a:rPr lang="en-US" dirty="0"/>
              <a:t>Both the graphs have 5 vertices and 7 edges. The vertex q of G’ has degree 5. However G does not have any vertex of degree 5 (so one-one correspondence is not possible). Hence, the two graphs are not isomorphic.</a:t>
            </a:r>
          </a:p>
          <a:p>
            <a:pPr marL="0" indent="0">
              <a:buNone/>
            </a:pPr>
            <a:endParaRPr lang="x-none" dirty="0"/>
          </a:p>
        </p:txBody>
      </p:sp>
      <p:sp>
        <p:nvSpPr>
          <p:cNvPr id="4" name="Title 1">
            <a:extLst>
              <a:ext uri="{FF2B5EF4-FFF2-40B4-BE49-F238E27FC236}">
                <a16:creationId xmlns="" xmlns:a16="http://schemas.microsoft.com/office/drawing/2014/main" id="{8A3685E5-825E-4B1C-9431-A7954C8754B3}"/>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B3D5DC3B-D956-4CE5-BD71-9D191157FBAA}"/>
              </a:ext>
            </a:extLst>
          </p:cNvPr>
          <p:cNvPicPr>
            <a:picLocks noChangeAspect="1"/>
          </p:cNvPicPr>
          <p:nvPr/>
        </p:nvPicPr>
        <p:blipFill>
          <a:blip r:embed="rId2"/>
          <a:stretch>
            <a:fillRect/>
          </a:stretch>
        </p:blipFill>
        <p:spPr>
          <a:xfrm>
            <a:off x="1828800" y="1905000"/>
            <a:ext cx="6719888" cy="1981200"/>
          </a:xfrm>
          <a:prstGeom prst="rect">
            <a:avLst/>
          </a:prstGeom>
        </p:spPr>
      </p:pic>
    </p:spTree>
    <p:extLst>
      <p:ext uri="{BB962C8B-B14F-4D97-AF65-F5344CB8AC3E}">
        <p14:creationId xmlns:p14="http://schemas.microsoft.com/office/powerpoint/2010/main" val="13405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966CC18-F762-445C-A3C6-D57412E72480}"/>
              </a:ext>
            </a:extLst>
          </p:cNvPr>
          <p:cNvSpPr>
            <a:spLocks noGrp="1"/>
          </p:cNvSpPr>
          <p:nvPr>
            <p:ph idx="1"/>
          </p:nvPr>
        </p:nvSpPr>
        <p:spPr>
          <a:xfrm>
            <a:off x="152400" y="1295400"/>
            <a:ext cx="8686800" cy="5029200"/>
          </a:xfrm>
        </p:spPr>
        <p:txBody>
          <a:bodyPr>
            <a:normAutofit fontScale="92500" lnSpcReduction="20000"/>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endParaRPr lang="en-US" b="1" dirty="0"/>
          </a:p>
          <a:p>
            <a:pPr marL="0" indent="0">
              <a:buNone/>
            </a:pPr>
            <a:endParaRPr lang="en-US" b="1" dirty="0"/>
          </a:p>
          <a:p>
            <a:pPr marL="0" indent="0" algn="just">
              <a:buNone/>
            </a:pPr>
            <a:r>
              <a:rPr lang="en-US" b="1" dirty="0"/>
              <a:t>SOLUTION:</a:t>
            </a:r>
          </a:p>
          <a:p>
            <a:pPr marL="0" indent="0" algn="just">
              <a:buNone/>
            </a:pPr>
            <a:r>
              <a:rPr lang="en-US" dirty="0"/>
              <a:t>Clearly the vertices of both the graphs G and G’ have the same degree (</a:t>
            </a:r>
            <a:r>
              <a:rPr lang="en-US" dirty="0" err="1"/>
              <a:t>i.e</a:t>
            </a:r>
            <a:r>
              <a:rPr lang="en-US" dirty="0"/>
              <a:t> “2”) and having the same number of vertices and edges but isomorphism is not possible. As the graph G’ is a connected graph but the graph G is not connected due to have two components (</a:t>
            </a:r>
            <a:r>
              <a:rPr lang="en-US" dirty="0" err="1"/>
              <a:t>eca</a:t>
            </a:r>
            <a:r>
              <a:rPr lang="en-US" dirty="0"/>
              <a:t> and </a:t>
            </a:r>
            <a:r>
              <a:rPr lang="en-US" dirty="0" err="1"/>
              <a:t>bdf</a:t>
            </a:r>
            <a:r>
              <a:rPr lang="en-US" dirty="0"/>
              <a:t>). Therefore the two graphs are non isomorphic.</a:t>
            </a:r>
          </a:p>
          <a:p>
            <a:pPr marL="0" indent="0">
              <a:buNone/>
            </a:pPr>
            <a:endParaRPr lang="en-US" dirty="0"/>
          </a:p>
          <a:p>
            <a:endParaRPr lang="x-none" dirty="0"/>
          </a:p>
        </p:txBody>
      </p:sp>
      <p:sp>
        <p:nvSpPr>
          <p:cNvPr id="4" name="Title 1">
            <a:extLst>
              <a:ext uri="{FF2B5EF4-FFF2-40B4-BE49-F238E27FC236}">
                <a16:creationId xmlns="" xmlns:a16="http://schemas.microsoft.com/office/drawing/2014/main" id="{5B0EB99A-9F33-48CB-8A31-C86EBD5D9A7F}"/>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2F2357F1-E61F-4258-828E-F43518A5B265}"/>
              </a:ext>
            </a:extLst>
          </p:cNvPr>
          <p:cNvPicPr>
            <a:picLocks noChangeAspect="1"/>
          </p:cNvPicPr>
          <p:nvPr/>
        </p:nvPicPr>
        <p:blipFill>
          <a:blip r:embed="rId2"/>
          <a:stretch>
            <a:fillRect/>
          </a:stretch>
        </p:blipFill>
        <p:spPr>
          <a:xfrm>
            <a:off x="2667000" y="1752600"/>
            <a:ext cx="6019800" cy="2162175"/>
          </a:xfrm>
          <a:prstGeom prst="rect">
            <a:avLst/>
          </a:prstGeom>
        </p:spPr>
      </p:pic>
    </p:spTree>
    <p:extLst>
      <p:ext uri="{BB962C8B-B14F-4D97-AF65-F5344CB8AC3E}">
        <p14:creationId xmlns:p14="http://schemas.microsoft.com/office/powerpoint/2010/main" val="3421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5CFBB4C-5FAE-4EFC-9794-9C21EB6AD12F}"/>
              </a:ext>
            </a:extLst>
          </p:cNvPr>
          <p:cNvSpPr>
            <a:spLocks noGrp="1"/>
          </p:cNvSpPr>
          <p:nvPr>
            <p:ph idx="1"/>
          </p:nvPr>
        </p:nvSpPr>
        <p:spPr>
          <a:xfrm>
            <a:off x="76200" y="1371600"/>
            <a:ext cx="8915400" cy="4953000"/>
          </a:xfrm>
        </p:spPr>
        <p:txBody>
          <a:bodyPr>
            <a:normAutofit fontScale="92500" lnSpcReduction="20000"/>
          </a:bodyPr>
          <a:lstStyle/>
          <a:p>
            <a:pPr marL="0" indent="0">
              <a:buNone/>
            </a:pPr>
            <a:r>
              <a:rPr lang="en-US" b="1" dirty="0"/>
              <a:t>EXAMPLE: </a:t>
            </a:r>
            <a:r>
              <a:rPr lang="en-US" dirty="0"/>
              <a:t>Determine whether the graph G and G’ given below are isomorphic.</a:t>
            </a:r>
          </a:p>
          <a:p>
            <a:pPr marL="0" indent="0">
              <a:buNone/>
            </a:pPr>
            <a:endParaRPr lang="en-US" dirty="0"/>
          </a:p>
          <a:p>
            <a:endParaRPr lang="en-US" dirty="0"/>
          </a:p>
          <a:p>
            <a:pPr marL="0" indent="0">
              <a:buNone/>
            </a:pPr>
            <a:endParaRPr lang="en-US" b="1" dirty="0"/>
          </a:p>
          <a:p>
            <a:pPr marL="0" indent="0">
              <a:buNone/>
            </a:pPr>
            <a:endParaRPr lang="en-US" b="1" dirty="0"/>
          </a:p>
          <a:p>
            <a:pPr marL="0" indent="0" algn="just">
              <a:buNone/>
            </a:pPr>
            <a:r>
              <a:rPr lang="en-US" b="1" dirty="0"/>
              <a:t>SOLUTION:</a:t>
            </a:r>
          </a:p>
          <a:p>
            <a:pPr marL="0" indent="0" algn="just">
              <a:buNone/>
            </a:pPr>
            <a:r>
              <a:rPr lang="en-US" dirty="0"/>
              <a:t>Clearly G has six vertices, G’ also has six vertices. And the graph G has two simple circuits of length 3; one is </a:t>
            </a:r>
            <a:r>
              <a:rPr lang="en-US" dirty="0" err="1"/>
              <a:t>abca</a:t>
            </a:r>
            <a:r>
              <a:rPr lang="en-US" dirty="0"/>
              <a:t> and the other is </a:t>
            </a:r>
            <a:r>
              <a:rPr lang="en-US" dirty="0" err="1"/>
              <a:t>defd</a:t>
            </a:r>
            <a:r>
              <a:rPr lang="en-US" dirty="0"/>
              <a:t>. But G’ does not have any simple circuit of length 3(as one simple circuit in G’ is </a:t>
            </a:r>
            <a:r>
              <a:rPr lang="en-US" dirty="0" err="1"/>
              <a:t>uxwv</a:t>
            </a:r>
            <a:r>
              <a:rPr lang="en-US" dirty="0"/>
              <a:t> of length 4).Therefore the two graphs are non-isomorphic.</a:t>
            </a:r>
          </a:p>
          <a:p>
            <a:pPr marL="0" indent="0" algn="just">
              <a:buNone/>
            </a:pPr>
            <a:r>
              <a:rPr lang="en-US" b="1" dirty="0"/>
              <a:t>Note: </a:t>
            </a:r>
            <a:r>
              <a:rPr lang="en-US" dirty="0"/>
              <a:t>A simple circuit is a circuit that does not have any other repeated vertex except the first and last.</a:t>
            </a:r>
            <a:endParaRPr lang="x-none" dirty="0"/>
          </a:p>
        </p:txBody>
      </p:sp>
      <p:sp>
        <p:nvSpPr>
          <p:cNvPr id="4" name="Title 1">
            <a:extLst>
              <a:ext uri="{FF2B5EF4-FFF2-40B4-BE49-F238E27FC236}">
                <a16:creationId xmlns="" xmlns:a16="http://schemas.microsoft.com/office/drawing/2014/main" id="{CCE5DA15-AB94-4B41-9560-9EB8267B1EAD}"/>
              </a:ext>
            </a:extLst>
          </p:cNvPr>
          <p:cNvSpPr txBox="1">
            <a:spLocks noGrp="1"/>
          </p:cNvSpPr>
          <p:nvPr>
            <p:ph type="title"/>
          </p:nvPr>
        </p:nvSpPr>
        <p:spPr>
          <a:xfrm>
            <a:off x="457200" y="495886"/>
            <a:ext cx="8229600" cy="6667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B22E3CF2-BDD2-4F0D-A881-8332AA834777}"/>
              </a:ext>
            </a:extLst>
          </p:cNvPr>
          <p:cNvPicPr>
            <a:picLocks noChangeAspect="1"/>
          </p:cNvPicPr>
          <p:nvPr/>
        </p:nvPicPr>
        <p:blipFill>
          <a:blip r:embed="rId2"/>
          <a:stretch>
            <a:fillRect/>
          </a:stretch>
        </p:blipFill>
        <p:spPr>
          <a:xfrm>
            <a:off x="2971800" y="1905000"/>
            <a:ext cx="5715000" cy="1943100"/>
          </a:xfrm>
          <a:prstGeom prst="rect">
            <a:avLst/>
          </a:prstGeom>
        </p:spPr>
      </p:pic>
    </p:spTree>
    <p:extLst>
      <p:ext uri="{BB962C8B-B14F-4D97-AF65-F5344CB8AC3E}">
        <p14:creationId xmlns:p14="http://schemas.microsoft.com/office/powerpoint/2010/main" val="33504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75BEB1A-B0A6-41B0-9FD6-E2C9ABB70030}"/>
              </a:ext>
            </a:extLst>
          </p:cNvPr>
          <p:cNvSpPr>
            <a:spLocks noGrp="1"/>
          </p:cNvSpPr>
          <p:nvPr>
            <p:ph idx="1"/>
          </p:nvPr>
        </p:nvSpPr>
        <p:spPr>
          <a:xfrm>
            <a:off x="152400" y="1143000"/>
            <a:ext cx="8839200" cy="5181600"/>
          </a:xfrm>
        </p:spPr>
        <p:txBody>
          <a:bodyPr>
            <a:normAutofit fontScale="92500" lnSpcReduction="10000"/>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lgn="just">
              <a:buNone/>
            </a:pPr>
            <a:r>
              <a:rPr lang="en-US" b="1" dirty="0"/>
              <a:t>SOLUTION:</a:t>
            </a:r>
          </a:p>
          <a:p>
            <a:pPr marL="0" indent="0" algn="just">
              <a:buNone/>
            </a:pPr>
            <a:r>
              <a:rPr lang="en-US" dirty="0"/>
              <a:t>Both the graph G and G’ have 8 vertices and 12 edges and both are also called regular graph(as each vertex has degree 3).The graph G has two simple circuits of length 5; </a:t>
            </a:r>
            <a:r>
              <a:rPr lang="en-US" dirty="0" err="1"/>
              <a:t>abcfea</a:t>
            </a:r>
            <a:r>
              <a:rPr lang="en-US" dirty="0"/>
              <a:t>(</a:t>
            </a:r>
            <a:r>
              <a:rPr lang="en-US" dirty="0" err="1"/>
              <a:t>i.e</a:t>
            </a:r>
            <a:r>
              <a:rPr lang="en-US" dirty="0"/>
              <a:t> starts and ends at a) and </a:t>
            </a:r>
            <a:r>
              <a:rPr lang="en-US" dirty="0" err="1"/>
              <a:t>cdhgfc</a:t>
            </a:r>
            <a:r>
              <a:rPr lang="en-US" dirty="0"/>
              <a:t>(</a:t>
            </a:r>
            <a:r>
              <a:rPr lang="en-US" dirty="0" err="1"/>
              <a:t>i.e</a:t>
            </a:r>
            <a:r>
              <a:rPr lang="en-US" dirty="0"/>
              <a:t> starts and ends at c). But G’ does not have any simple circuit of length 5 (it has simple circuit </a:t>
            </a:r>
            <a:r>
              <a:rPr lang="en-US" dirty="0" err="1"/>
              <a:t>tyxut,vwxuv</a:t>
            </a:r>
            <a:r>
              <a:rPr lang="en-US" dirty="0"/>
              <a:t> of length 4 </a:t>
            </a:r>
            <a:r>
              <a:rPr lang="en-US" dirty="0" err="1"/>
              <a:t>etc</a:t>
            </a:r>
            <a:r>
              <a:rPr lang="en-US" dirty="0"/>
              <a:t>). Therefore the two graphs are non-isomorphic.</a:t>
            </a:r>
          </a:p>
          <a:p>
            <a:endParaRPr lang="x-none" dirty="0"/>
          </a:p>
        </p:txBody>
      </p:sp>
      <p:sp>
        <p:nvSpPr>
          <p:cNvPr id="4" name="Title 1">
            <a:extLst>
              <a:ext uri="{FF2B5EF4-FFF2-40B4-BE49-F238E27FC236}">
                <a16:creationId xmlns="" xmlns:a16="http://schemas.microsoft.com/office/drawing/2014/main" id="{89C82334-7921-4A88-A8BC-A772DBC4BAA8}"/>
              </a:ext>
            </a:extLst>
          </p:cNvPr>
          <p:cNvSpPr txBox="1">
            <a:spLocks noGrp="1"/>
          </p:cNvSpPr>
          <p:nvPr>
            <p:ph type="title"/>
          </p:nvPr>
        </p:nvSpPr>
        <p:spPr>
          <a:xfrm>
            <a:off x="457200" y="533400"/>
            <a:ext cx="8229600" cy="60960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AAEDB07B-12C0-48B6-B09F-27F1A7D5D20D}"/>
              </a:ext>
            </a:extLst>
          </p:cNvPr>
          <p:cNvPicPr>
            <a:picLocks noChangeAspect="1"/>
          </p:cNvPicPr>
          <p:nvPr/>
        </p:nvPicPr>
        <p:blipFill>
          <a:blip r:embed="rId2"/>
          <a:stretch>
            <a:fillRect/>
          </a:stretch>
        </p:blipFill>
        <p:spPr>
          <a:xfrm>
            <a:off x="2743200" y="1600200"/>
            <a:ext cx="6248400" cy="2133599"/>
          </a:xfrm>
          <a:prstGeom prst="rect">
            <a:avLst/>
          </a:prstGeom>
        </p:spPr>
      </p:pic>
    </p:spTree>
    <p:extLst>
      <p:ext uri="{BB962C8B-B14F-4D97-AF65-F5344CB8AC3E}">
        <p14:creationId xmlns:p14="http://schemas.microsoft.com/office/powerpoint/2010/main" val="32388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E3EF92-8A55-4208-B473-F73DBBF271C7}"/>
              </a:ext>
            </a:extLst>
          </p:cNvPr>
          <p:cNvSpPr>
            <a:spLocks noGrp="1"/>
          </p:cNvSpPr>
          <p:nvPr>
            <p:ph idx="1"/>
          </p:nvPr>
        </p:nvSpPr>
        <p:spPr>
          <a:xfrm>
            <a:off x="0" y="1142999"/>
            <a:ext cx="6248400" cy="5647885"/>
          </a:xfrm>
        </p:spPr>
        <p:txBody>
          <a:bodyPr>
            <a:normAutofit fontScale="92500" lnSpcReduction="10000"/>
          </a:bodyPr>
          <a:lstStyle/>
          <a:p>
            <a:pPr marL="0" indent="0" algn="just">
              <a:buNone/>
            </a:pPr>
            <a:r>
              <a:rPr lang="en-US" b="1" dirty="0"/>
              <a:t>EXAMPLE: </a:t>
            </a:r>
            <a:r>
              <a:rPr lang="en-US" dirty="0"/>
              <a:t>Determine whether the given graph G and H are isomorphic.</a:t>
            </a:r>
          </a:p>
          <a:p>
            <a:pPr marL="0" indent="0" algn="just">
              <a:buNone/>
            </a:pPr>
            <a:r>
              <a:rPr lang="en-US" dirty="0"/>
              <a:t>Solution:</a:t>
            </a:r>
          </a:p>
          <a:p>
            <a:pPr marL="0" indent="0" algn="just">
              <a:buNone/>
            </a:pPr>
            <a:r>
              <a:rPr lang="en-US" b="1" dirty="0"/>
              <a:t>Solution: </a:t>
            </a:r>
            <a:r>
              <a:rPr lang="en-US" dirty="0"/>
              <a:t>The function f with </a:t>
            </a:r>
          </a:p>
          <a:p>
            <a:pPr marL="0" indent="0" algn="just">
              <a:buNone/>
            </a:pPr>
            <a:r>
              <a:rPr lang="en-US" dirty="0"/>
              <a:t>f(a) = u, f(b) = v, f(c) = y, f(d) = x, f(e) = w and f(f) = z  is a one-to-one correspondence between G and H. </a:t>
            </a:r>
          </a:p>
          <a:p>
            <a:pPr marL="0" indent="0" algn="just">
              <a:buNone/>
            </a:pPr>
            <a:r>
              <a:rPr lang="en-US" dirty="0"/>
              <a:t>Note that adjacent vertices in G are a and b, b and c, c and d, c and f, d and e, e and f and f  and a. </a:t>
            </a:r>
          </a:p>
          <a:p>
            <a:pPr marL="0" indent="0" algn="just">
              <a:buNone/>
            </a:pPr>
            <a:r>
              <a:rPr lang="en-US" dirty="0"/>
              <a:t>Each of the pairs  f(a) = u and f(b) = v, f(b) = v  and f(c) = y , f(c) = y and f(d) = x , f(c) = y and f(f) = z , f(d) = x and f(e) = w,  f(e) = w and f(f) = z and f(f) = z and f(a) = u consists of two adjacent vertices in H.</a:t>
            </a:r>
          </a:p>
          <a:p>
            <a:endParaRPr lang="x-none" dirty="0"/>
          </a:p>
        </p:txBody>
      </p:sp>
      <p:sp>
        <p:nvSpPr>
          <p:cNvPr id="4" name="Title 1">
            <a:extLst>
              <a:ext uri="{FF2B5EF4-FFF2-40B4-BE49-F238E27FC236}">
                <a16:creationId xmlns="" xmlns:a16="http://schemas.microsoft.com/office/drawing/2014/main" id="{5E63AAD1-375E-4B90-8B45-B95A62A75979}"/>
              </a:ext>
            </a:extLst>
          </p:cNvPr>
          <p:cNvSpPr txBox="1">
            <a:spLocks noGrp="1"/>
          </p:cNvSpPr>
          <p:nvPr>
            <p:ph type="title"/>
          </p:nvPr>
        </p:nvSpPr>
        <p:spPr>
          <a:xfrm>
            <a:off x="457200" y="704850"/>
            <a:ext cx="8229600" cy="4381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8" name="Picture 7">
            <a:extLst>
              <a:ext uri="{FF2B5EF4-FFF2-40B4-BE49-F238E27FC236}">
                <a16:creationId xmlns="" xmlns:a16="http://schemas.microsoft.com/office/drawing/2014/main" id="{D994CE4C-65C7-4856-8DCF-722D79566ABE}"/>
              </a:ext>
            </a:extLst>
          </p:cNvPr>
          <p:cNvPicPr>
            <a:picLocks noChangeAspect="1"/>
          </p:cNvPicPr>
          <p:nvPr/>
        </p:nvPicPr>
        <p:blipFill>
          <a:blip r:embed="rId2"/>
          <a:stretch>
            <a:fillRect/>
          </a:stretch>
        </p:blipFill>
        <p:spPr>
          <a:xfrm>
            <a:off x="6512534" y="2790972"/>
            <a:ext cx="2543175" cy="1905000"/>
          </a:xfrm>
          <a:prstGeom prst="rect">
            <a:avLst/>
          </a:prstGeom>
        </p:spPr>
      </p:pic>
      <p:pic>
        <p:nvPicPr>
          <p:cNvPr id="9" name="Picture 8">
            <a:extLst>
              <a:ext uri="{FF2B5EF4-FFF2-40B4-BE49-F238E27FC236}">
                <a16:creationId xmlns="" xmlns:a16="http://schemas.microsoft.com/office/drawing/2014/main" id="{7B225426-68F7-4047-95C9-33D3DD2ECCC8}"/>
              </a:ext>
            </a:extLst>
          </p:cNvPr>
          <p:cNvPicPr>
            <a:picLocks noChangeAspect="1"/>
          </p:cNvPicPr>
          <p:nvPr/>
        </p:nvPicPr>
        <p:blipFill>
          <a:blip r:embed="rId3"/>
          <a:stretch>
            <a:fillRect/>
          </a:stretch>
        </p:blipFill>
        <p:spPr>
          <a:xfrm>
            <a:off x="6512534" y="981735"/>
            <a:ext cx="2466975" cy="1762125"/>
          </a:xfrm>
          <a:prstGeom prst="rect">
            <a:avLst/>
          </a:prstGeom>
        </p:spPr>
      </p:pic>
      <p:pic>
        <p:nvPicPr>
          <p:cNvPr id="10" name="Picture 9">
            <a:extLst>
              <a:ext uri="{FF2B5EF4-FFF2-40B4-BE49-F238E27FC236}">
                <a16:creationId xmlns="" xmlns:a16="http://schemas.microsoft.com/office/drawing/2014/main" id="{34D3D2E2-205B-467D-A7FF-CB90A50B60AE}"/>
              </a:ext>
            </a:extLst>
          </p:cNvPr>
          <p:cNvPicPr>
            <a:picLocks noChangeAspect="1"/>
          </p:cNvPicPr>
          <p:nvPr/>
        </p:nvPicPr>
        <p:blipFill>
          <a:blip r:embed="rId4"/>
          <a:stretch>
            <a:fillRect/>
          </a:stretch>
        </p:blipFill>
        <p:spPr>
          <a:xfrm>
            <a:off x="6246055" y="4790196"/>
            <a:ext cx="2897945" cy="2000689"/>
          </a:xfrm>
          <a:prstGeom prst="rect">
            <a:avLst/>
          </a:prstGeom>
        </p:spPr>
      </p:pic>
    </p:spTree>
    <p:extLst>
      <p:ext uri="{BB962C8B-B14F-4D97-AF65-F5344CB8AC3E}">
        <p14:creationId xmlns:p14="http://schemas.microsoft.com/office/powerpoint/2010/main" val="45445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106624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7" end="1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8" end="1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a:t>Isomorphism of Graphs </a:t>
            </a:r>
          </a:p>
        </p:txBody>
      </p:sp>
      <p:sp>
        <p:nvSpPr>
          <p:cNvPr id="3" name="Content Placeholder 2"/>
          <p:cNvSpPr>
            <a:spLocks noGrp="1"/>
          </p:cNvSpPr>
          <p:nvPr>
            <p:ph idx="1"/>
          </p:nvPr>
        </p:nvSpPr>
        <p:spPr>
          <a:xfrm>
            <a:off x="152400" y="838200"/>
            <a:ext cx="8839200" cy="6019800"/>
          </a:xfrm>
        </p:spPr>
        <p:txBody>
          <a:bodyPr>
            <a:normAutofit fontScale="40000" lnSpcReduction="20000"/>
          </a:bodyPr>
          <a:lstStyle/>
          <a:p>
            <a:pPr indent="0">
              <a:buNone/>
            </a:pPr>
            <a:r>
              <a:rPr lang="en-US" sz="4300" b="1" dirty="0"/>
              <a:t>Example</a:t>
            </a:r>
            <a:r>
              <a:rPr lang="en-US" sz="43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lgn="just">
              <a:spcBef>
                <a:spcPts val="0"/>
              </a:spcBef>
              <a:buNone/>
            </a:pPr>
            <a:r>
              <a:rPr lang="en-US" sz="4500" b="1" dirty="0"/>
              <a:t>Solution</a:t>
            </a:r>
            <a:r>
              <a:rPr lang="en-US" sz="4500" dirty="0"/>
              <a:t>:  Both graphs have six vertices and seven edges.</a:t>
            </a:r>
          </a:p>
          <a:p>
            <a:pPr indent="0" algn="just">
              <a:spcBef>
                <a:spcPts val="0"/>
              </a:spcBef>
              <a:buNone/>
            </a:pPr>
            <a:endParaRPr lang="en-US" sz="4500" dirty="0"/>
          </a:p>
          <a:p>
            <a:pPr indent="0" algn="just">
              <a:spcBef>
                <a:spcPts val="0"/>
              </a:spcBef>
              <a:buNone/>
            </a:pPr>
            <a:r>
              <a:rPr lang="en-US" sz="5000" dirty="0"/>
              <a:t>They also both have four vertices of degree two and two of degree three. </a:t>
            </a:r>
          </a:p>
          <a:p>
            <a:pPr indent="0" algn="just">
              <a:spcBef>
                <a:spcPts val="0"/>
              </a:spcBef>
              <a:buNone/>
            </a:pPr>
            <a:r>
              <a:rPr lang="en-US" sz="5000" dirty="0"/>
              <a:t>The subgraphs of </a:t>
            </a:r>
            <a:r>
              <a:rPr lang="en-US" sz="5000" i="1" dirty="0"/>
              <a:t>G</a:t>
            </a:r>
            <a:r>
              <a:rPr lang="en-US" sz="5000" dirty="0"/>
              <a:t> and </a:t>
            </a:r>
            <a:r>
              <a:rPr lang="en-US" sz="5000" i="1" dirty="0"/>
              <a:t>H</a:t>
            </a:r>
            <a:r>
              <a:rPr lang="en-US" sz="5000" dirty="0"/>
              <a:t> consisting of all the vertices of degree two and the edges connecting them are isomorphic. So, it is reasonable to try to find an isomorphism </a:t>
            </a:r>
            <a:r>
              <a:rPr lang="en-US" sz="5000" i="1" dirty="0"/>
              <a:t>f</a:t>
            </a:r>
            <a:r>
              <a:rPr lang="en-US" sz="5000" dirty="0"/>
              <a:t>. </a:t>
            </a:r>
          </a:p>
          <a:p>
            <a:pPr indent="0" algn="just">
              <a:spcBef>
                <a:spcPts val="0"/>
              </a:spcBef>
              <a:buNone/>
            </a:pPr>
            <a:endParaRPr lang="en-US" sz="5000" dirty="0"/>
          </a:p>
          <a:p>
            <a:pPr indent="0" algn="just">
              <a:buNone/>
            </a:pPr>
            <a:r>
              <a:rPr lang="en-US" sz="5000" dirty="0"/>
              <a:t>We define an injection </a:t>
            </a:r>
            <a:r>
              <a:rPr lang="en-US" sz="5000" i="1" dirty="0"/>
              <a:t>f </a:t>
            </a:r>
            <a:r>
              <a:rPr lang="en-US" sz="5000" dirty="0"/>
              <a:t>from the vertices of </a:t>
            </a:r>
            <a:r>
              <a:rPr lang="en-US" sz="5000" i="1" dirty="0"/>
              <a:t>G </a:t>
            </a:r>
            <a:r>
              <a:rPr lang="en-US" sz="5000" dirty="0"/>
              <a:t>to the vertices of </a:t>
            </a:r>
            <a:r>
              <a:rPr lang="en-US" sz="5000" i="1" dirty="0"/>
              <a:t>H</a:t>
            </a:r>
            <a:r>
              <a:rPr lang="en-US" sz="5000" dirty="0"/>
              <a:t> that preserves the degree of vertices.   We will determine whether it is an isomorphism.</a:t>
            </a:r>
          </a:p>
          <a:p>
            <a:pPr indent="0" algn="just">
              <a:buNone/>
            </a:pPr>
            <a:endParaRPr lang="en-US" sz="5000" dirty="0"/>
          </a:p>
          <a:p>
            <a:pPr indent="0" algn="just">
              <a:spcBef>
                <a:spcPts val="0"/>
              </a:spcBef>
              <a:buNone/>
            </a:pPr>
            <a:r>
              <a:rPr lang="en-US" sz="5000" dirty="0"/>
              <a:t>The function </a:t>
            </a:r>
            <a:r>
              <a:rPr lang="en-US" sz="5000" i="1" dirty="0"/>
              <a:t>f</a:t>
            </a:r>
            <a:r>
              <a:rPr lang="en-US" sz="5000" dirty="0"/>
              <a:t> with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1</a:t>
            </a:r>
            <a:r>
              <a:rPr lang="en-US" sz="5000" dirty="0"/>
              <a:t>) = </a:t>
            </a:r>
            <a:r>
              <a:rPr lang="en-US" sz="5000" i="1" dirty="0"/>
              <a:t>v</a:t>
            </a:r>
            <a:r>
              <a:rPr lang="en-US" sz="5000" baseline="-25000" dirty="0">
                <a:latin typeface="Cambria Math" pitchFamily="18" charset="0"/>
                <a:ea typeface="Cambria Math" pitchFamily="18" charset="0"/>
              </a:rPr>
              <a:t>6</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2</a:t>
            </a:r>
            <a:r>
              <a:rPr lang="en-US" sz="5000" dirty="0"/>
              <a:t>) = </a:t>
            </a:r>
            <a:r>
              <a:rPr lang="en-US" sz="5000" i="1" dirty="0"/>
              <a:t>v</a:t>
            </a:r>
            <a:r>
              <a:rPr lang="en-US" sz="5000" baseline="-25000" dirty="0">
                <a:latin typeface="Cambria Math" pitchFamily="18" charset="0"/>
                <a:ea typeface="Cambria Math" pitchFamily="18" charset="0"/>
              </a:rPr>
              <a:t>3</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3</a:t>
            </a:r>
            <a:r>
              <a:rPr lang="en-US" sz="5000" dirty="0"/>
              <a:t>) = </a:t>
            </a:r>
            <a:r>
              <a:rPr lang="en-US" sz="5000" i="1" dirty="0"/>
              <a:t>v</a:t>
            </a:r>
            <a:r>
              <a:rPr lang="en-US" sz="5000" baseline="-25000" dirty="0">
                <a:latin typeface="Cambria Math" pitchFamily="18" charset="0"/>
                <a:ea typeface="Cambria Math" pitchFamily="18" charset="0"/>
              </a:rPr>
              <a:t>4</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4</a:t>
            </a:r>
            <a:r>
              <a:rPr lang="en-US" sz="5000" dirty="0"/>
              <a:t>) = </a:t>
            </a:r>
            <a:r>
              <a:rPr lang="en-US" sz="5000" i="1" dirty="0"/>
              <a:t>v</a:t>
            </a:r>
            <a:r>
              <a:rPr lang="en-US" sz="5000" baseline="-25000" dirty="0">
                <a:latin typeface="Cambria Math" pitchFamily="18" charset="0"/>
                <a:ea typeface="Cambria Math" pitchFamily="18" charset="0"/>
              </a:rPr>
              <a:t>5</a:t>
            </a:r>
            <a:r>
              <a:rPr lang="en-US" sz="5000" dirty="0"/>
              <a:t> ,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5</a:t>
            </a:r>
            <a:r>
              <a:rPr lang="en-US" sz="5000" dirty="0"/>
              <a:t>) = </a:t>
            </a:r>
            <a:r>
              <a:rPr lang="en-US" sz="5000" i="1" dirty="0"/>
              <a:t>v</a:t>
            </a:r>
            <a:r>
              <a:rPr lang="en-US" sz="5000" baseline="-25000" dirty="0">
                <a:latin typeface="Cambria Math" pitchFamily="18" charset="0"/>
                <a:ea typeface="Cambria Math" pitchFamily="18" charset="0"/>
              </a:rPr>
              <a:t>1</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6</a:t>
            </a:r>
            <a:r>
              <a:rPr lang="en-US" sz="5000" dirty="0"/>
              <a:t>) = </a:t>
            </a:r>
            <a:r>
              <a:rPr lang="en-US" sz="5000" i="1" dirty="0"/>
              <a:t>v</a:t>
            </a:r>
            <a:r>
              <a:rPr lang="en-US" sz="5000" baseline="-25000" dirty="0">
                <a:latin typeface="Cambria Math" pitchFamily="18" charset="0"/>
                <a:ea typeface="Cambria Math" pitchFamily="18" charset="0"/>
              </a:rPr>
              <a:t>2</a:t>
            </a:r>
            <a:r>
              <a:rPr lang="en-US" sz="5000" dirty="0"/>
              <a:t>  is a one-to-one correspondence between </a:t>
            </a:r>
            <a:r>
              <a:rPr lang="en-US" sz="5000" i="1" dirty="0"/>
              <a:t>G</a:t>
            </a:r>
            <a:r>
              <a:rPr lang="en-US" sz="5000" dirty="0"/>
              <a:t> and </a:t>
            </a:r>
            <a:r>
              <a:rPr lang="en-US" sz="5000" i="1" dirty="0"/>
              <a:t>H</a:t>
            </a:r>
            <a:r>
              <a:rPr lang="en-US" sz="5000" dirty="0"/>
              <a:t>. Showing that this correspondence preserves edges is straightforward, so we will omit the details here.  Because </a:t>
            </a:r>
            <a:r>
              <a:rPr lang="en-US" sz="5000" i="1" dirty="0"/>
              <a:t>f</a:t>
            </a:r>
            <a:r>
              <a:rPr lang="en-US" sz="5000" dirty="0"/>
              <a:t> is an isomorphism, it follows that </a:t>
            </a:r>
            <a:r>
              <a:rPr lang="en-US" sz="5000" i="1" dirty="0"/>
              <a:t>G</a:t>
            </a:r>
            <a:r>
              <a:rPr lang="en-US" sz="5000" dirty="0"/>
              <a:t> and </a:t>
            </a:r>
            <a:r>
              <a:rPr lang="en-US" sz="5000" i="1" dirty="0"/>
              <a:t>H</a:t>
            </a:r>
            <a:r>
              <a:rPr lang="en-US" sz="50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447800"/>
            <a:ext cx="8839200" cy="1295400"/>
          </a:xfrm>
          <a:prstGeom prst="rect">
            <a:avLst/>
          </a:prstGeom>
        </p:spPr>
      </p:pic>
    </p:spTree>
    <p:extLst>
      <p:ext uri="{BB962C8B-B14F-4D97-AF65-F5344CB8AC3E}">
        <p14:creationId xmlns:p14="http://schemas.microsoft.com/office/powerpoint/2010/main" val="20844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Algorithms for Graph Isomorphism</a:t>
            </a:r>
          </a:p>
        </p:txBody>
      </p:sp>
      <p:sp>
        <p:nvSpPr>
          <p:cNvPr id="3" name="Content Placeholder 2"/>
          <p:cNvSpPr>
            <a:spLocks noGrp="1"/>
          </p:cNvSpPr>
          <p:nvPr>
            <p:ph idx="1"/>
          </p:nvPr>
        </p:nvSpPr>
        <p:spPr/>
        <p:txBody>
          <a:bodyPr>
            <a:normAutofit fontScale="92500"/>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350366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t>Binary Relation on a Set</a:t>
            </a:r>
          </a:p>
        </p:txBody>
      </p:sp>
      <p:sp>
        <p:nvSpPr>
          <p:cNvPr id="3" name="Content Placeholder 2"/>
          <p:cNvSpPr>
            <a:spLocks noGrp="1"/>
          </p:cNvSpPr>
          <p:nvPr>
            <p:ph idx="1"/>
          </p:nvPr>
        </p:nvSpPr>
        <p:spPr>
          <a:xfrm>
            <a:off x="609600" y="1219200"/>
            <a:ext cx="8229600" cy="5303520"/>
          </a:xfrm>
        </p:spPr>
        <p:txBody>
          <a:bodyPr>
            <a:normAutofit fontScale="92500"/>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a:t>
            </a:r>
            <a:r>
              <a:rPr lang="en-US"/>
              <a:t>of                </a:t>
            </a:r>
            <a:r>
              <a:rPr lang="en-US" i="1"/>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p>
          <a:p>
            <a:pPr marL="0" indent="0">
              <a:buNone/>
            </a:pPr>
            <a:r>
              <a:rPr lang="en-US" sz="2800" b="1" dirty="0"/>
              <a:t>    REMARK</a:t>
            </a:r>
            <a:r>
              <a:rPr lang="en-US" sz="2800" dirty="0"/>
              <a:t>:</a:t>
            </a:r>
          </a:p>
          <a:p>
            <a:pPr marL="0" indent="0">
              <a:buNone/>
            </a:pPr>
            <a:r>
              <a:rPr lang="en-US" sz="2800" dirty="0"/>
              <a:t>    For any set A</a:t>
            </a:r>
          </a:p>
          <a:p>
            <a:pPr marL="0" indent="0">
              <a:buNone/>
            </a:pPr>
            <a:r>
              <a:rPr lang="en-US" sz="2800" dirty="0"/>
              <a:t>	1. A × A is known as the universal relation.</a:t>
            </a:r>
          </a:p>
          <a:p>
            <a:pPr marL="0" indent="0">
              <a:buNone/>
            </a:pPr>
            <a:r>
              <a:rPr lang="en-US" sz="2800" dirty="0"/>
              <a:t>	2. ∅ is known as the empty relation.</a:t>
            </a:r>
            <a:endParaRPr lang="en-US" dirty="0">
              <a:latin typeface="Cambria Math"/>
              <a:ea typeface="Cambria Math"/>
            </a:endParaRPr>
          </a:p>
          <a:p>
            <a:pPr lvl="1">
              <a:buNone/>
            </a:pPr>
            <a:endParaRPr lang="en-US" i="1" dirty="0"/>
          </a:p>
        </p:txBody>
      </p:sp>
    </p:spTree>
    <p:extLst>
      <p:ext uri="{BB962C8B-B14F-4D97-AF65-F5344CB8AC3E}">
        <p14:creationId xmlns:p14="http://schemas.microsoft.com/office/powerpoint/2010/main" val="4858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36461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13558983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6590299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18058507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38195534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35031519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a:p>
          <a:p>
            <a:pPr eaLnBrk="1" hangingPunct="1">
              <a:lnSpc>
                <a:spcPct val="80000"/>
              </a:lnSpc>
            </a:pPr>
            <a:r>
              <a:rPr lang="en-US" altLang="en-US" sz="2700"/>
              <a:t>A weighted graph is a graph in which each edge (u, v) has a weight w(u, v). Each weight is a real number. </a:t>
            </a:r>
          </a:p>
          <a:p>
            <a:pPr eaLnBrk="1" hangingPunct="1">
              <a:lnSpc>
                <a:spcPct val="80000"/>
              </a:lnSpc>
            </a:pPr>
            <a:r>
              <a:rPr lang="en-US" altLang="en-US" sz="2700"/>
              <a:t>Weights can represent distance, cost, time, capacity, etc.</a:t>
            </a:r>
          </a:p>
          <a:p>
            <a:pPr eaLnBrk="1" hangingPunct="1">
              <a:lnSpc>
                <a:spcPct val="80000"/>
              </a:lnSpc>
            </a:pPr>
            <a:r>
              <a:rPr lang="en-US" altLang="en-US" sz="2700"/>
              <a:t>The length of a path in a weighted graph is the sum of the weights on the edges.</a:t>
            </a:r>
          </a:p>
          <a:p>
            <a:pPr eaLnBrk="1" hangingPunct="1">
              <a:lnSpc>
                <a:spcPct val="80000"/>
              </a:lnSpc>
            </a:pPr>
            <a:r>
              <a:rPr lang="en-US" altLang="en-US" sz="2700"/>
              <a:t>Dijkstra’s Algorithm finds the shortest path between two vertices.</a:t>
            </a:r>
          </a:p>
          <a:p>
            <a:pPr eaLnBrk="1" hangingPunct="1">
              <a:lnSpc>
                <a:spcPct val="80000"/>
              </a:lnSpc>
            </a:pPr>
            <a:endParaRPr lang="en-US" altLang="en-US" sz="2700"/>
          </a:p>
        </p:txBody>
      </p:sp>
    </p:spTree>
    <p:extLst>
      <p:ext uri="{BB962C8B-B14F-4D97-AF65-F5344CB8AC3E}">
        <p14:creationId xmlns:p14="http://schemas.microsoft.com/office/powerpoint/2010/main" val="11365873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405522720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24608" y="1017588"/>
            <a:ext cx="7393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2" name="Text Box 83"/>
          <p:cNvSpPr txBox="1">
            <a:spLocks noChangeArrowheads="1"/>
          </p:cNvSpPr>
          <p:nvPr/>
        </p:nvSpPr>
        <p:spPr bwMode="auto">
          <a:xfrm>
            <a:off x="3301425" y="1017588"/>
            <a:ext cx="683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3" name="Text Box 84"/>
          <p:cNvSpPr txBox="1">
            <a:spLocks noChangeArrowheads="1"/>
          </p:cNvSpPr>
          <p:nvPr/>
        </p:nvSpPr>
        <p:spPr bwMode="auto">
          <a:xfrm>
            <a:off x="3965000" y="1017588"/>
            <a:ext cx="683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4" name="Text Box 85"/>
          <p:cNvSpPr txBox="1">
            <a:spLocks noChangeArrowheads="1"/>
          </p:cNvSpPr>
          <p:nvPr/>
        </p:nvSpPr>
        <p:spPr bwMode="auto">
          <a:xfrm>
            <a:off x="4573152" y="1022350"/>
            <a:ext cx="66877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Tree>
    <p:extLst>
      <p:ext uri="{BB962C8B-B14F-4D97-AF65-F5344CB8AC3E}">
        <p14:creationId xmlns:p14="http://schemas.microsoft.com/office/powerpoint/2010/main" val="256336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normAutofit fontScale="90000"/>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3001527" y="1497013"/>
            <a:ext cx="668773"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D(v</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4224932" y="1501775"/>
            <a:ext cx="726481"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D(w</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558990" y="1497013"/>
            <a:ext cx="66877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D(x</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854390" y="1501775"/>
            <a:ext cx="668773"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D(y</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8106927" y="1516063"/>
            <a:ext cx="668773"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D(z</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722915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Relations and Their Properties</a:t>
            </a:r>
          </a:p>
          <a:p>
            <a:r>
              <a:rPr lang="en-US" dirty="0"/>
              <a:t>Representing Relations</a:t>
            </a:r>
          </a:p>
          <a:p>
            <a:r>
              <a:rPr lang="en-US" dirty="0"/>
              <a:t>Equivalence Relations</a:t>
            </a:r>
          </a:p>
          <a:p>
            <a:r>
              <a:rPr lang="en-US" dirty="0"/>
              <a:t>Partial Orderings</a:t>
            </a:r>
          </a:p>
          <a:p>
            <a:pPr lvl="1">
              <a:buNone/>
            </a:pPr>
            <a:endParaRPr lang="en-US" dirty="0"/>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249E97EC-015F-4EB7-AB4C-837F3222CFD8}"/>
              </a:ext>
            </a:extLst>
          </p:cNvPr>
          <p:cNvSpPr>
            <a:spLocks noGrp="1"/>
          </p:cNvSpPr>
          <p:nvPr>
            <p:ph type="title"/>
          </p:nvPr>
        </p:nvSpPr>
        <p:spPr>
          <a:xfrm>
            <a:off x="457200" y="704850"/>
            <a:ext cx="8229600" cy="742950"/>
          </a:xfrm>
        </p:spPr>
        <p:txBody>
          <a:bodyPr>
            <a:normAutofit fontScale="90000"/>
          </a:bodyPr>
          <a:lstStyle/>
          <a:p>
            <a:r>
              <a:rPr lang="en-US" dirty="0"/>
              <a:t>Binary Relation on a Set</a:t>
            </a:r>
          </a:p>
        </p:txBody>
      </p:sp>
      <p:pic>
        <p:nvPicPr>
          <p:cNvPr id="9" name="Content Placeholder 8">
            <a:extLst>
              <a:ext uri="{FF2B5EF4-FFF2-40B4-BE49-F238E27FC236}">
                <a16:creationId xmlns:a16="http://schemas.microsoft.com/office/drawing/2014/main" xmlns="" id="{051DB7DD-1355-4530-80CA-8258D8E2797B}"/>
              </a:ext>
            </a:extLst>
          </p:cNvPr>
          <p:cNvPicPr>
            <a:picLocks noGrp="1" noChangeAspect="1"/>
          </p:cNvPicPr>
          <p:nvPr>
            <p:ph idx="1"/>
          </p:nvPr>
        </p:nvPicPr>
        <p:blipFill>
          <a:blip r:embed="rId2"/>
          <a:stretch>
            <a:fillRect/>
          </a:stretch>
        </p:blipFill>
        <p:spPr>
          <a:xfrm>
            <a:off x="566737" y="1676400"/>
            <a:ext cx="8010525" cy="790575"/>
          </a:xfrm>
        </p:spPr>
      </p:pic>
      <p:pic>
        <p:nvPicPr>
          <p:cNvPr id="13" name="Picture 12">
            <a:extLst>
              <a:ext uri="{FF2B5EF4-FFF2-40B4-BE49-F238E27FC236}">
                <a16:creationId xmlns:a16="http://schemas.microsoft.com/office/drawing/2014/main" xmlns="" id="{59C22F87-D6A1-46BB-B7D4-4865686F71D3}"/>
              </a:ext>
            </a:extLst>
          </p:cNvPr>
          <p:cNvPicPr>
            <a:picLocks noChangeAspect="1"/>
          </p:cNvPicPr>
          <p:nvPr/>
        </p:nvPicPr>
        <p:blipFill>
          <a:blip r:embed="rId3"/>
          <a:stretch>
            <a:fillRect/>
          </a:stretch>
        </p:blipFill>
        <p:spPr>
          <a:xfrm>
            <a:off x="596047" y="2828925"/>
            <a:ext cx="8010524" cy="790575"/>
          </a:xfrm>
          <a:prstGeom prst="rect">
            <a:avLst/>
          </a:prstGeom>
        </p:spPr>
      </p:pic>
      <p:pic>
        <p:nvPicPr>
          <p:cNvPr id="15" name="Picture 14">
            <a:extLst>
              <a:ext uri="{FF2B5EF4-FFF2-40B4-BE49-F238E27FC236}">
                <a16:creationId xmlns:a16="http://schemas.microsoft.com/office/drawing/2014/main" xmlns="" id="{CC9783B0-C0E3-419E-B359-8BA1B3CFDB27}"/>
              </a:ext>
            </a:extLst>
          </p:cNvPr>
          <p:cNvPicPr>
            <a:picLocks noChangeAspect="1"/>
          </p:cNvPicPr>
          <p:nvPr/>
        </p:nvPicPr>
        <p:blipFill>
          <a:blip r:embed="rId4"/>
          <a:stretch>
            <a:fillRect/>
          </a:stretch>
        </p:blipFill>
        <p:spPr>
          <a:xfrm>
            <a:off x="838200" y="3936609"/>
            <a:ext cx="2676525" cy="2390775"/>
          </a:xfrm>
          <a:prstGeom prst="rect">
            <a:avLst/>
          </a:prstGeom>
        </p:spPr>
      </p:pic>
      <p:pic>
        <p:nvPicPr>
          <p:cNvPr id="17" name="Picture 16">
            <a:extLst>
              <a:ext uri="{FF2B5EF4-FFF2-40B4-BE49-F238E27FC236}">
                <a16:creationId xmlns:a16="http://schemas.microsoft.com/office/drawing/2014/main" xmlns="" id="{DB28EE0D-6027-4D81-ABB9-AE8ED4EDF7B4}"/>
              </a:ext>
            </a:extLst>
          </p:cNvPr>
          <p:cNvPicPr>
            <a:picLocks noChangeAspect="1"/>
          </p:cNvPicPr>
          <p:nvPr/>
        </p:nvPicPr>
        <p:blipFill>
          <a:blip r:embed="rId5"/>
          <a:stretch>
            <a:fillRect/>
          </a:stretch>
        </p:blipFill>
        <p:spPr>
          <a:xfrm>
            <a:off x="4953000" y="4231884"/>
            <a:ext cx="2209800" cy="2095500"/>
          </a:xfrm>
          <a:prstGeom prst="rect">
            <a:avLst/>
          </a:prstGeom>
        </p:spPr>
      </p:pic>
    </p:spTree>
    <p:extLst>
      <p:ext uri="{BB962C8B-B14F-4D97-AF65-F5344CB8AC3E}">
        <p14:creationId xmlns:p14="http://schemas.microsoft.com/office/powerpoint/2010/main" val="42857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0294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1306596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341829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type="body"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5659081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14379503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325204031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Planar Graphs</a:t>
            </a:r>
            <a:endParaRPr lang="en-US" dirty="0"/>
          </a:p>
        </p:txBody>
      </p:sp>
    </p:spTree>
    <p:extLst>
      <p:ext uri="{BB962C8B-B14F-4D97-AF65-F5344CB8AC3E}">
        <p14:creationId xmlns:p14="http://schemas.microsoft.com/office/powerpoint/2010/main" val="169189394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52400"/>
            <a:ext cx="8229600" cy="914400"/>
          </a:xfrm>
        </p:spPr>
        <p:txBody>
          <a:bodyPr>
            <a:normAutofit fontScale="90000"/>
          </a:bodyPr>
          <a:lstStyle/>
          <a:p>
            <a:pPr eaLnBrk="1" hangingPunct="1"/>
            <a:r>
              <a:rPr lang="en-US" altLang="en-US" smtClean="0">
                <a:latin typeface="Times New Roman" panose="02020603050405020304" pitchFamily="18" charset="0"/>
              </a:rPr>
              <a:t>The House-and-Utilities Problem</a:t>
            </a:r>
          </a:p>
        </p:txBody>
      </p:sp>
      <p:pic>
        <p:nvPicPr>
          <p:cNvPr id="4099" name="Picture 5" descr="09_7_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143000"/>
            <a:ext cx="6477000" cy="5421313"/>
          </a:xfrm>
          <a:noFill/>
        </p:spPr>
      </p:pic>
    </p:spTree>
    <p:extLst>
      <p:ext uri="{BB962C8B-B14F-4D97-AF65-F5344CB8AC3E}">
        <p14:creationId xmlns:p14="http://schemas.microsoft.com/office/powerpoint/2010/main" val="4064781736"/>
      </p:ext>
    </p:extLst>
  </p:cSld>
  <p:clrMapOvr>
    <a:masterClrMapping/>
  </p:clrMapOvr>
  <p:transition>
    <p:rand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Planar Graphs</a:t>
            </a:r>
          </a:p>
        </p:txBody>
      </p:sp>
      <p:sp>
        <p:nvSpPr>
          <p:cNvPr id="193539" name="Rectangle 3"/>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smtClean="0">
                <a:latin typeface="Times New Roman" panose="02020603050405020304" pitchFamily="18" charset="0"/>
              </a:rPr>
              <a:t>Consider the previous slide.  Is it possible to join the three houses to the three utilities in such a way that none of the connections cross?</a:t>
            </a:r>
          </a:p>
        </p:txBody>
      </p:sp>
    </p:spTree>
    <p:extLst>
      <p:ext uri="{BB962C8B-B14F-4D97-AF65-F5344CB8AC3E}">
        <p14:creationId xmlns:p14="http://schemas.microsoft.com/office/powerpoint/2010/main" val="23754450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 calcmode="lin" valueType="num">
                                      <p:cBhvr additive="base">
                                        <p:cTn id="7" dur="500" fill="hold"/>
                                        <p:tgtEl>
                                          <p:spTgt spid="193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35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Planar Graphs</a:t>
            </a:r>
          </a:p>
        </p:txBody>
      </p:sp>
      <p:sp>
        <p:nvSpPr>
          <p:cNvPr id="196611" name="Rectangle 3"/>
          <p:cNvSpPr>
            <a:spLocks noGrp="1" noChangeArrowheads="1"/>
          </p:cNvSpPr>
          <p:nvPr>
            <p:ph type="body" sz="half" idx="1"/>
          </p:nvPr>
        </p:nvSpPr>
        <p:spPr>
          <a:xfrm>
            <a:off x="381000" y="1143000"/>
            <a:ext cx="8382000" cy="1981200"/>
          </a:xfrm>
        </p:spPr>
        <p:txBody>
          <a:bodyPr/>
          <a:lstStyle/>
          <a:p>
            <a:pPr eaLnBrk="1" hangingPunct="1">
              <a:lnSpc>
                <a:spcPct val="90000"/>
              </a:lnSpc>
            </a:pPr>
            <a:r>
              <a:rPr lang="en-US" altLang="en-US" smtClean="0">
                <a:latin typeface="Times New Roman" panose="02020603050405020304" pitchFamily="18" charset="0"/>
              </a:rPr>
              <a:t>Phrased another way, this question is equivalent to: Given the complete bipartite graph K</a:t>
            </a:r>
            <a:r>
              <a:rPr lang="en-US" altLang="en-US" baseline="-25000" smtClean="0">
                <a:latin typeface="Times New Roman" panose="02020603050405020304" pitchFamily="18" charset="0"/>
              </a:rPr>
              <a:t>3,3</a:t>
            </a:r>
            <a:r>
              <a:rPr lang="en-US" altLang="en-US" smtClean="0">
                <a:latin typeface="Times New Roman" panose="02020603050405020304" pitchFamily="18" charset="0"/>
              </a:rPr>
              <a:t>, can K</a:t>
            </a:r>
            <a:r>
              <a:rPr lang="en-US" altLang="en-US" baseline="-25000" smtClean="0">
                <a:latin typeface="Times New Roman" panose="02020603050405020304" pitchFamily="18" charset="0"/>
              </a:rPr>
              <a:t>3,3</a:t>
            </a:r>
            <a:r>
              <a:rPr lang="en-US" altLang="en-US" smtClean="0">
                <a:latin typeface="Times New Roman" panose="02020603050405020304" pitchFamily="18" charset="0"/>
              </a:rPr>
              <a:t> be drawn in the plane so that no two of its edges cross?</a:t>
            </a:r>
          </a:p>
        </p:txBody>
      </p:sp>
      <p:sp>
        <p:nvSpPr>
          <p:cNvPr id="6148" name="Text Box 6"/>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8"/>
          <p:cNvGrpSpPr>
            <a:grpSpLocks/>
          </p:cNvGrpSpPr>
          <p:nvPr/>
        </p:nvGrpSpPr>
        <p:grpSpPr bwMode="auto">
          <a:xfrm>
            <a:off x="838200" y="3352800"/>
            <a:ext cx="4724400" cy="3124200"/>
            <a:chOff x="2198" y="3014"/>
            <a:chExt cx="1371" cy="863"/>
          </a:xfrm>
        </p:grpSpPr>
        <p:sp>
          <p:nvSpPr>
            <p:cNvPr id="6150" name="Oval 9"/>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1" name="Line 10"/>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2" name="Line 11"/>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3" name="Line 12"/>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4" name="Line 13"/>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5" name="Line 14"/>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6" name="Line 15"/>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7" name="Line 16"/>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8" name="Line 17"/>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9" name="Line 18"/>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0" name="Oval 19"/>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1" name="Oval 20"/>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2" name="Oval 21"/>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3" name="Oval 22"/>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4" name="Oval 23"/>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9102405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Tree>
    <p:extLst>
      <p:ext uri="{BB962C8B-B14F-4D97-AF65-F5344CB8AC3E}">
        <p14:creationId xmlns:p14="http://schemas.microsoft.com/office/powerpoint/2010/main" val="499639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Planar Graphs</a:t>
            </a:r>
          </a:p>
        </p:txBody>
      </p:sp>
      <p:sp>
        <p:nvSpPr>
          <p:cNvPr id="195587" name="Rectangle 3"/>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smtClean="0">
                <a:latin typeface="Times New Roman" panose="02020603050405020304" pitchFamily="18" charset="0"/>
              </a:rPr>
              <a:t>A graph is called </a:t>
            </a:r>
            <a:r>
              <a:rPr lang="en-US" altLang="en-US" sz="3600" i="1" smtClean="0">
                <a:solidFill>
                  <a:schemeClr val="tx2"/>
                </a:solidFill>
                <a:latin typeface="Times New Roman" panose="02020603050405020304" pitchFamily="18" charset="0"/>
              </a:rPr>
              <a:t>planar</a:t>
            </a:r>
            <a:r>
              <a:rPr lang="en-US" altLang="en-US" sz="3600" smtClean="0">
                <a:latin typeface="Times New Roman" panose="02020603050405020304" pitchFamily="18" charset="0"/>
              </a:rPr>
              <a:t> if it can be drawn in the plane without any edges crossing.</a:t>
            </a:r>
          </a:p>
          <a:p>
            <a:pPr eaLnBrk="1" hangingPunct="1">
              <a:lnSpc>
                <a:spcPct val="90000"/>
              </a:lnSpc>
            </a:pPr>
            <a:r>
              <a:rPr lang="en-US" altLang="en-US" sz="3600" smtClean="0">
                <a:latin typeface="Times New Roman" panose="02020603050405020304" pitchFamily="18" charset="0"/>
              </a:rPr>
              <a:t>A crossing of edges is the intersection of the lines or arcs representing them at a point other than their common endpoint.</a:t>
            </a:r>
          </a:p>
          <a:p>
            <a:pPr eaLnBrk="1" hangingPunct="1">
              <a:lnSpc>
                <a:spcPct val="90000"/>
              </a:lnSpc>
            </a:pPr>
            <a:r>
              <a:rPr lang="en-US" altLang="en-US" sz="3600" smtClean="0">
                <a:latin typeface="Times New Roman" panose="02020603050405020304" pitchFamily="18" charset="0"/>
              </a:rPr>
              <a:t>Such a </a:t>
            </a:r>
            <a:r>
              <a:rPr lang="en-US" altLang="en-US" sz="3600" u="sng" smtClean="0">
                <a:latin typeface="Times New Roman" panose="02020603050405020304" pitchFamily="18" charset="0"/>
              </a:rPr>
              <a:t>drawing</a:t>
            </a:r>
            <a:r>
              <a:rPr lang="en-US" altLang="en-US" sz="3600" smtClean="0">
                <a:latin typeface="Times New Roman" panose="02020603050405020304" pitchFamily="18" charset="0"/>
              </a:rPr>
              <a:t> is called a </a:t>
            </a:r>
            <a:r>
              <a:rPr lang="en-US" altLang="en-US" sz="3600" i="1" smtClean="0">
                <a:solidFill>
                  <a:schemeClr val="tx2"/>
                </a:solidFill>
                <a:latin typeface="Times New Roman" panose="02020603050405020304" pitchFamily="18" charset="0"/>
              </a:rPr>
              <a:t>planar representation</a:t>
            </a:r>
            <a:r>
              <a:rPr lang="en-US" altLang="en-US" sz="3600" smtClean="0">
                <a:latin typeface="Times New Roman" panose="02020603050405020304" pitchFamily="18" charset="0"/>
              </a:rPr>
              <a:t> of the graph.</a:t>
            </a:r>
          </a:p>
        </p:txBody>
      </p:sp>
    </p:spTree>
    <p:extLst>
      <p:ext uri="{BB962C8B-B14F-4D97-AF65-F5344CB8AC3E}">
        <p14:creationId xmlns:p14="http://schemas.microsoft.com/office/powerpoint/2010/main" val="10898791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Example</a:t>
            </a:r>
          </a:p>
        </p:txBody>
      </p:sp>
      <p:grpSp>
        <p:nvGrpSpPr>
          <p:cNvPr id="2" name="Group 3"/>
          <p:cNvGrpSpPr>
            <a:grpSpLocks/>
          </p:cNvGrpSpPr>
          <p:nvPr/>
        </p:nvGrpSpPr>
        <p:grpSpPr bwMode="auto">
          <a:xfrm>
            <a:off x="1447800" y="4419600"/>
            <a:ext cx="1447800" cy="1371600"/>
            <a:chOff x="1008" y="3264"/>
            <a:chExt cx="912" cy="864"/>
          </a:xfrm>
        </p:grpSpPr>
        <p:sp>
          <p:nvSpPr>
            <p:cNvPr id="8206" name="Rectangle 4"/>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6"/>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Oval 7"/>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 name="Group 11"/>
          <p:cNvGrpSpPr>
            <a:grpSpLocks/>
          </p:cNvGrpSpPr>
          <p:nvPr/>
        </p:nvGrpSpPr>
        <p:grpSpPr bwMode="auto">
          <a:xfrm>
            <a:off x="5041900" y="4064000"/>
            <a:ext cx="2197100" cy="1727200"/>
            <a:chOff x="3272" y="3040"/>
            <a:chExt cx="1384" cy="1088"/>
          </a:xfrm>
        </p:grpSpPr>
        <p:sp>
          <p:nvSpPr>
            <p:cNvPr id="8199" name="Rectangle 12"/>
            <p:cNvSpPr>
              <a:spLocks noChangeArrowheads="1"/>
            </p:cNvSpPr>
            <p:nvPr/>
          </p:nvSpPr>
          <p:spPr bwMode="auto">
            <a:xfrm>
              <a:off x="3792"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0" name="Line 13"/>
            <p:cNvSpPr>
              <a:spLocks noChangeShapeType="1"/>
            </p:cNvSpPr>
            <p:nvPr/>
          </p:nvSpPr>
          <p:spPr bwMode="auto">
            <a:xfrm>
              <a:off x="3792"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1" name="Oval 14"/>
            <p:cNvSpPr>
              <a:spLocks noChangeArrowheads="1"/>
            </p:cNvSpPr>
            <p:nvPr/>
          </p:nvSpPr>
          <p:spPr bwMode="auto">
            <a:xfrm>
              <a:off x="374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2" name="Oval 15"/>
            <p:cNvSpPr>
              <a:spLocks noChangeArrowheads="1"/>
            </p:cNvSpPr>
            <p:nvPr/>
          </p:nvSpPr>
          <p:spPr bwMode="auto">
            <a:xfrm>
              <a:off x="374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3" name="Oval 16"/>
            <p:cNvSpPr>
              <a:spLocks noChangeArrowheads="1"/>
            </p:cNvSpPr>
            <p:nvPr/>
          </p:nvSpPr>
          <p:spPr bwMode="auto">
            <a:xfrm>
              <a:off x="4560"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4" name="Oval 17"/>
            <p:cNvSpPr>
              <a:spLocks noChangeArrowheads="1"/>
            </p:cNvSpPr>
            <p:nvPr/>
          </p:nvSpPr>
          <p:spPr bwMode="auto">
            <a:xfrm>
              <a:off x="4560"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5" name="Freeform 18"/>
            <p:cNvSpPr>
              <a:spLocks/>
            </p:cNvSpPr>
            <p:nvPr/>
          </p:nvSpPr>
          <p:spPr bwMode="auto">
            <a:xfrm>
              <a:off x="3272" y="3040"/>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7059" name="AutoShape 19"/>
          <p:cNvSpPr>
            <a:spLocks noChangeArrowheads="1"/>
          </p:cNvSpPr>
          <p:nvPr/>
        </p:nvSpPr>
        <p:spPr bwMode="auto">
          <a:xfrm>
            <a:off x="3581400" y="48006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is usually drawn with crossings, since it may be possible to draw it in another way without crossings.</a:t>
            </a:r>
          </a:p>
        </p:txBody>
      </p:sp>
    </p:spTree>
    <p:extLst>
      <p:ext uri="{BB962C8B-B14F-4D97-AF65-F5344CB8AC3E}">
        <p14:creationId xmlns:p14="http://schemas.microsoft.com/office/powerpoint/2010/main" val="2783338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Example</a:t>
            </a:r>
          </a:p>
        </p:txBody>
      </p:sp>
      <p:pic>
        <p:nvPicPr>
          <p:cNvPr id="9219" name="Picture 21" descr="09_7_0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3200400"/>
            <a:ext cx="3810000" cy="2290763"/>
          </a:xfrm>
          <a:noFill/>
        </p:spPr>
      </p:pic>
      <p:sp>
        <p:nvSpPr>
          <p:cNvPr id="198675" name="AutoShape 19"/>
          <p:cNvSpPr>
            <a:spLocks noChangeArrowheads="1"/>
          </p:cNvSpPr>
          <p:nvPr/>
        </p:nvSpPr>
        <p:spPr bwMode="auto">
          <a:xfrm>
            <a:off x="3962400" y="39624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21" name="Text Box 20"/>
          <p:cNvSpPr txBox="1">
            <a:spLocks noChangeArrowheads="1"/>
          </p:cNvSpPr>
          <p:nvPr/>
        </p:nvSpPr>
        <p:spPr bwMode="auto">
          <a:xfrm>
            <a:off x="381000" y="1371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represents a  3-dimensional object.</a:t>
            </a:r>
          </a:p>
        </p:txBody>
      </p:sp>
      <p:pic>
        <p:nvPicPr>
          <p:cNvPr id="9222" name="Picture 23" descr="09_7_0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81600" y="3124200"/>
            <a:ext cx="3962400" cy="2343150"/>
          </a:xfrm>
          <a:noFill/>
        </p:spPr>
      </p:pic>
    </p:spTree>
    <p:extLst>
      <p:ext uri="{BB962C8B-B14F-4D97-AF65-F5344CB8AC3E}">
        <p14:creationId xmlns:p14="http://schemas.microsoft.com/office/powerpoint/2010/main" val="9035543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75"/>
                                        </p:tgtEl>
                                        <p:attrNameLst>
                                          <p:attrName>style.visibility</p:attrName>
                                        </p:attrNameLst>
                                      </p:cBhvr>
                                      <p:to>
                                        <p:strVal val="visible"/>
                                      </p:to>
                                    </p:set>
                                    <p:animEffect transition="in" filter="wipe(left)">
                                      <p:cBhvr>
                                        <p:cTn id="7" dur="500"/>
                                        <p:tgtEl>
                                          <p:spTgt spid="19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5" grpId="0" animBg="1"/>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Planar Graphs</a:t>
            </a:r>
          </a:p>
        </p:txBody>
      </p:sp>
      <p:sp>
        <p:nvSpPr>
          <p:cNvPr id="201731" name="Rectangle 3"/>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smtClean="0">
                <a:latin typeface="Times New Roman" panose="02020603050405020304" pitchFamily="18" charset="0"/>
              </a:rPr>
              <a:t>We can prove that a particular graph is planar by showing how it can be drawn without any crossings.</a:t>
            </a:r>
          </a:p>
          <a:p>
            <a:pPr eaLnBrk="1" hangingPunct="1">
              <a:lnSpc>
                <a:spcPct val="90000"/>
              </a:lnSpc>
            </a:pPr>
            <a:r>
              <a:rPr lang="en-US" altLang="en-US" sz="3600" smtClean="0">
                <a:latin typeface="Times New Roman" panose="02020603050405020304" pitchFamily="18" charset="0"/>
              </a:rPr>
              <a:t>However, not all graphs are planar.</a:t>
            </a:r>
          </a:p>
          <a:p>
            <a:pPr eaLnBrk="1" hangingPunct="1">
              <a:lnSpc>
                <a:spcPct val="90000"/>
              </a:lnSpc>
            </a:pPr>
            <a:r>
              <a:rPr lang="en-US" altLang="en-US" sz="3600" smtClean="0">
                <a:latin typeface="Times New Roman" panose="02020603050405020304" pitchFamily="18" charset="0"/>
              </a:rPr>
              <a:t>It may be difficult to show that a graph is nonplanar.  We would have to show that there is </a:t>
            </a:r>
            <a:r>
              <a:rPr lang="en-US" altLang="en-US" sz="3600" i="1" smtClean="0">
                <a:latin typeface="Times New Roman" panose="02020603050405020304" pitchFamily="18" charset="0"/>
              </a:rPr>
              <a:t>no way</a:t>
            </a:r>
            <a:r>
              <a:rPr lang="en-US" altLang="en-US" sz="3600" smtClean="0">
                <a:latin typeface="Times New Roman" panose="02020603050405020304" pitchFamily="18" charset="0"/>
              </a:rPr>
              <a:t> to draw the graph without any edges crossing.</a:t>
            </a:r>
          </a:p>
        </p:txBody>
      </p:sp>
    </p:spTree>
    <p:extLst>
      <p:ext uri="{BB962C8B-B14F-4D97-AF65-F5344CB8AC3E}">
        <p14:creationId xmlns:p14="http://schemas.microsoft.com/office/powerpoint/2010/main" val="30030952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 calcmode="lin" valueType="num">
                                      <p:cBhvr additive="base">
                                        <p:cTn id="7" dur="500" fill="hold"/>
                                        <p:tgtEl>
                                          <p:spTgt spid="20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 calcmode="lin" valueType="num">
                                      <p:cBhvr additive="base">
                                        <p:cTn id="13" dur="500" fill="hold"/>
                                        <p:tgtEl>
                                          <p:spTgt spid="20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1731">
                                            <p:txEl>
                                              <p:pRg st="2" end="2"/>
                                            </p:txEl>
                                          </p:spTgt>
                                        </p:tgtEl>
                                        <p:attrNameLst>
                                          <p:attrName>style.visibility</p:attrName>
                                        </p:attrNameLst>
                                      </p:cBhvr>
                                      <p:to>
                                        <p:strVal val="visible"/>
                                      </p:to>
                                    </p:set>
                                    <p:anim calcmode="lin" valueType="num">
                                      <p:cBhvr additive="base">
                                        <p:cTn id="19" dur="500" fill="hold"/>
                                        <p:tgtEl>
                                          <p:spTgt spid="20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17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Regions</a:t>
            </a:r>
          </a:p>
        </p:txBody>
      </p:sp>
      <p:sp>
        <p:nvSpPr>
          <p:cNvPr id="11267" name="Rectangle 3"/>
          <p:cNvSpPr>
            <a:spLocks noGrp="1" noChangeArrowheads="1"/>
          </p:cNvSpPr>
          <p:nvPr>
            <p:ph type="body" idx="1"/>
          </p:nvPr>
        </p:nvSpPr>
        <p:spPr>
          <a:xfrm>
            <a:off x="228600" y="1219200"/>
            <a:ext cx="8610600" cy="2590800"/>
          </a:xfrm>
        </p:spPr>
        <p:txBody>
          <a:bodyPr/>
          <a:lstStyle/>
          <a:p>
            <a:pPr eaLnBrk="1" hangingPunct="1">
              <a:lnSpc>
                <a:spcPct val="90000"/>
              </a:lnSpc>
            </a:pPr>
            <a:r>
              <a:rPr lang="en-US" altLang="en-US" sz="3600" smtClean="0">
                <a:latin typeface="Times New Roman" panose="02020603050405020304" pitchFamily="18" charset="0"/>
              </a:rPr>
              <a:t>Euler showed that all planar representations of a graph split the plane into the same number of </a:t>
            </a:r>
            <a:r>
              <a:rPr lang="en-US" altLang="en-US" sz="3600" i="1" smtClean="0">
                <a:latin typeface="Times New Roman" panose="02020603050405020304" pitchFamily="18" charset="0"/>
              </a:rPr>
              <a:t>regions</a:t>
            </a:r>
            <a:r>
              <a:rPr lang="en-US" altLang="en-US" sz="3600" smtClean="0">
                <a:latin typeface="Times New Roman" panose="02020603050405020304" pitchFamily="18" charset="0"/>
              </a:rPr>
              <a:t>, including an unbounded region.</a:t>
            </a:r>
          </a:p>
        </p:txBody>
      </p:sp>
      <p:grpSp>
        <p:nvGrpSpPr>
          <p:cNvPr id="11268" name="Group 4"/>
          <p:cNvGrpSpPr>
            <a:grpSpLocks/>
          </p:cNvGrpSpPr>
          <p:nvPr/>
        </p:nvGrpSpPr>
        <p:grpSpPr bwMode="auto">
          <a:xfrm>
            <a:off x="2133600" y="3429000"/>
            <a:ext cx="3521075" cy="2565400"/>
            <a:chOff x="1046" y="2704"/>
            <a:chExt cx="1690" cy="1088"/>
          </a:xfrm>
        </p:grpSpPr>
        <p:sp>
          <p:nvSpPr>
            <p:cNvPr id="11269" name="Rectangle 5"/>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0" name="Line 6"/>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1" name="Oval 7"/>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2" name="Oval 8"/>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3" name="Oval 9"/>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4" name="Oval 10"/>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5" name="Freeform 11"/>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6" name="Text Box 12"/>
            <p:cNvSpPr txBox="1">
              <a:spLocks noChangeArrowheads="1"/>
            </p:cNvSpPr>
            <p:nvPr/>
          </p:nvSpPr>
          <p:spPr bwMode="auto">
            <a:xfrm>
              <a:off x="1046" y="3005"/>
              <a:ext cx="127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4</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3</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2</a:t>
              </a:r>
              <a:endParaRPr lang="en-US" altLang="en-US" sz="2400">
                <a:solidFill>
                  <a:schemeClr val="tx2"/>
                </a:solidFill>
                <a:latin typeface="Bookman Old Style" panose="02050604050505020204" pitchFamily="18" charset="0"/>
              </a:endParaRPr>
            </a:p>
            <a:p>
              <a:pPr algn="l"/>
              <a:endParaRPr lang="en-US" altLang="en-US" sz="2400">
                <a:solidFill>
                  <a:schemeClr val="tx2"/>
                </a:solidFill>
                <a:latin typeface="Bookman Old Style" panose="02050604050505020204" pitchFamily="18" charset="0"/>
              </a:endParaRPr>
            </a:p>
            <a:p>
              <a:pPr algn="l"/>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1</a:t>
              </a:r>
              <a:endParaRPr lang="en-US" altLang="en-US" sz="2400">
                <a:solidFill>
                  <a:schemeClr val="tx2"/>
                </a:solidFill>
                <a:latin typeface="Bookman Old Style" panose="02050604050505020204" pitchFamily="18" charset="0"/>
              </a:endParaRPr>
            </a:p>
          </p:txBody>
        </p:sp>
      </p:grpSp>
    </p:spTree>
    <p:extLst>
      <p:ext uri="{BB962C8B-B14F-4D97-AF65-F5344CB8AC3E}">
        <p14:creationId xmlns:p14="http://schemas.microsoft.com/office/powerpoint/2010/main" val="340671286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2291" name="Rectangle 3"/>
          <p:cNvSpPr>
            <a:spLocks noGrp="1" noChangeArrowheads="1"/>
          </p:cNvSpPr>
          <p:nvPr>
            <p:ph type="body" idx="1"/>
          </p:nvPr>
        </p:nvSpPr>
        <p:spPr>
          <a:xfrm>
            <a:off x="228600" y="1143000"/>
            <a:ext cx="8610600" cy="2286000"/>
          </a:xfrm>
        </p:spPr>
        <p:txBody>
          <a:bodyPr/>
          <a:lstStyle/>
          <a:p>
            <a:pPr eaLnBrk="1" hangingPunct="1"/>
            <a:r>
              <a:rPr lang="en-US" altLang="en-US" sz="3600" smtClean="0">
                <a:latin typeface="Times New Roman" panose="02020603050405020304" pitchFamily="18" charset="0"/>
              </a:rPr>
              <a:t>In any planar representation of K</a:t>
            </a:r>
            <a:r>
              <a:rPr lang="en-US" altLang="en-US" sz="3600" baseline="-25000" smtClean="0">
                <a:latin typeface="Times New Roman" panose="02020603050405020304" pitchFamily="18" charset="0"/>
              </a:rPr>
              <a:t>3,3</a:t>
            </a:r>
            <a:r>
              <a:rPr lang="en-US" altLang="en-US" sz="3600" smtClean="0">
                <a:latin typeface="Times New Roman" panose="02020603050405020304" pitchFamily="18" charset="0"/>
              </a:rPr>
              <a:t>, vertex v</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must be connected to both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 also must be connected to both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a:t>
            </a:r>
          </a:p>
        </p:txBody>
      </p:sp>
      <p:grpSp>
        <p:nvGrpSpPr>
          <p:cNvPr id="2" name="Group 13"/>
          <p:cNvGrpSpPr>
            <a:grpSpLocks/>
          </p:cNvGrpSpPr>
          <p:nvPr/>
        </p:nvGrpSpPr>
        <p:grpSpPr bwMode="auto">
          <a:xfrm>
            <a:off x="685800" y="3657600"/>
            <a:ext cx="3090863" cy="2514600"/>
            <a:chOff x="2198" y="3014"/>
            <a:chExt cx="1371" cy="863"/>
          </a:xfrm>
        </p:grpSpPr>
        <p:sp>
          <p:nvSpPr>
            <p:cNvPr id="12294" name="Oval 14"/>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5" name="Line 15"/>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16"/>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17"/>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Line 18"/>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9" name="Line 19"/>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0" name="Line 20"/>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1" name="Line 21"/>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2" name="Line 22"/>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3" name="Line 23"/>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4" name="Oval 24"/>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5" name="Oval 25"/>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6" name="Oval 26"/>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7" name="Oval 27"/>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8" name="Oval 28"/>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2293" name="Text Box 29"/>
          <p:cNvSpPr txBox="1">
            <a:spLocks noChangeArrowheads="1"/>
          </p:cNvSpPr>
          <p:nvPr/>
        </p:nvSpPr>
        <p:spPr bwMode="auto">
          <a:xfrm>
            <a:off x="152400" y="3124200"/>
            <a:ext cx="4876800"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a:t>    v</a:t>
            </a:r>
            <a:r>
              <a:rPr lang="en-US" altLang="en-US" sz="2400" baseline="-25000"/>
              <a:t>1</a:t>
            </a:r>
            <a:r>
              <a:rPr lang="en-US" altLang="en-US" sz="2400"/>
              <a:t>		 v</a:t>
            </a:r>
            <a:r>
              <a:rPr lang="en-US" altLang="en-US" sz="2400" baseline="-25000"/>
              <a:t>2</a:t>
            </a:r>
            <a:r>
              <a:rPr lang="en-US" altLang="en-US" sz="2400"/>
              <a:t>	        v</a:t>
            </a:r>
            <a:r>
              <a:rPr lang="en-US" altLang="en-US" sz="2400" baseline="-25000"/>
              <a:t>3</a:t>
            </a:r>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sz="800"/>
          </a:p>
          <a:p>
            <a:pPr algn="l" eaLnBrk="1" hangingPunct="1">
              <a:spcBef>
                <a:spcPct val="50000"/>
              </a:spcBef>
            </a:pPr>
            <a:endParaRPr lang="en-US" altLang="en-US" sz="800"/>
          </a:p>
          <a:p>
            <a:pPr algn="l" eaLnBrk="1" hangingPunct="1">
              <a:spcBef>
                <a:spcPct val="50000"/>
              </a:spcBef>
            </a:pPr>
            <a:r>
              <a:rPr lang="en-US" altLang="en-US" sz="2400"/>
              <a:t>     v</a:t>
            </a:r>
            <a:r>
              <a:rPr lang="en-US" altLang="en-US" sz="2400" baseline="-25000"/>
              <a:t>4</a:t>
            </a:r>
            <a:r>
              <a:rPr lang="en-US" altLang="en-US" sz="2400"/>
              <a:t>		 v</a:t>
            </a:r>
            <a:r>
              <a:rPr lang="en-US" altLang="en-US" sz="2400" baseline="-25000"/>
              <a:t>5</a:t>
            </a:r>
            <a:r>
              <a:rPr lang="en-US" altLang="en-US" sz="2400"/>
              <a:t>	        v</a:t>
            </a:r>
            <a:r>
              <a:rPr lang="en-US" altLang="en-US" sz="2400" baseline="-25000"/>
              <a:t>6</a:t>
            </a:r>
          </a:p>
        </p:txBody>
      </p:sp>
    </p:spTree>
    <p:extLst>
      <p:ext uri="{BB962C8B-B14F-4D97-AF65-F5344CB8AC3E}">
        <p14:creationId xmlns:p14="http://schemas.microsoft.com/office/powerpoint/2010/main" val="3433678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3315" name="Rectangle 3"/>
          <p:cNvSpPr>
            <a:spLocks noGrp="1" noChangeArrowheads="1"/>
          </p:cNvSpPr>
          <p:nvPr>
            <p:ph type="body" idx="1"/>
          </p:nvPr>
        </p:nvSpPr>
        <p:spPr>
          <a:xfrm>
            <a:off x="152400" y="1219200"/>
            <a:ext cx="8839200" cy="2286000"/>
          </a:xfrm>
        </p:spPr>
        <p:txBody>
          <a:bodyPr/>
          <a:lstStyle/>
          <a:p>
            <a:pPr eaLnBrk="1" hangingPunct="1"/>
            <a:r>
              <a:rPr lang="en-US" altLang="en-US" sz="3600" smtClean="0">
                <a:latin typeface="Times New Roman" panose="02020603050405020304" pitchFamily="18" charset="0"/>
              </a:rPr>
              <a:t>The four edges {v</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form a closed curve that splits the plane into two regions, R</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and R</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a:t>
            </a:r>
          </a:p>
        </p:txBody>
      </p:sp>
      <p:sp>
        <p:nvSpPr>
          <p:cNvPr id="13316" name="Oval 5"/>
          <p:cNvSpPr>
            <a:spLocks noChangeAspect="1" noChangeArrowheads="1"/>
          </p:cNvSpPr>
          <p:nvPr/>
        </p:nvSpPr>
        <p:spPr bwMode="auto">
          <a:xfrm>
            <a:off x="1066800" y="42672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17" name="Line 6"/>
          <p:cNvSpPr>
            <a:spLocks noChangeShapeType="1"/>
          </p:cNvSpPr>
          <p:nvPr/>
        </p:nvSpPr>
        <p:spPr bwMode="auto">
          <a:xfrm>
            <a:off x="1147763" y="432752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8" name="Line 10"/>
          <p:cNvSpPr>
            <a:spLocks noChangeShapeType="1"/>
          </p:cNvSpPr>
          <p:nvPr/>
        </p:nvSpPr>
        <p:spPr bwMode="auto">
          <a:xfrm>
            <a:off x="28194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9" name="Line 11"/>
          <p:cNvSpPr>
            <a:spLocks noChangeShapeType="1"/>
          </p:cNvSpPr>
          <p:nvPr/>
        </p:nvSpPr>
        <p:spPr bwMode="auto">
          <a:xfrm flipH="1" flipV="1">
            <a:off x="1143000" y="6096000"/>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0" name="Line 13"/>
          <p:cNvSpPr>
            <a:spLocks noChangeShapeType="1"/>
          </p:cNvSpPr>
          <p:nvPr/>
        </p:nvSpPr>
        <p:spPr bwMode="auto">
          <a:xfrm flipH="1" flipV="1">
            <a:off x="1147763" y="4327525"/>
            <a:ext cx="1671637"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1" name="Oval 15"/>
          <p:cNvSpPr>
            <a:spLocks noChangeAspect="1" noChangeArrowheads="1"/>
          </p:cNvSpPr>
          <p:nvPr/>
        </p:nvSpPr>
        <p:spPr bwMode="auto">
          <a:xfrm>
            <a:off x="2743200" y="42672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2" name="Oval 17"/>
          <p:cNvSpPr>
            <a:spLocks noChangeAspect="1" noChangeArrowheads="1"/>
          </p:cNvSpPr>
          <p:nvPr/>
        </p:nvSpPr>
        <p:spPr bwMode="auto">
          <a:xfrm>
            <a:off x="1066800" y="60071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Oval 18"/>
          <p:cNvSpPr>
            <a:spLocks noChangeAspect="1" noChangeArrowheads="1"/>
          </p:cNvSpPr>
          <p:nvPr/>
        </p:nvSpPr>
        <p:spPr bwMode="auto">
          <a:xfrm>
            <a:off x="2743200" y="60198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4" name="Text Box 20"/>
          <p:cNvSpPr txBox="1">
            <a:spLocks noChangeArrowheads="1"/>
          </p:cNvSpPr>
          <p:nvPr/>
        </p:nvSpPr>
        <p:spPr bwMode="auto">
          <a:xfrm>
            <a:off x="381000" y="3886200"/>
            <a:ext cx="83058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			</a:t>
            </a:r>
          </a:p>
          <a:p>
            <a:pPr algn="l" eaLnBrk="1" hangingPunct="1">
              <a:spcBef>
                <a:spcPct val="50000"/>
              </a:spcBef>
            </a:pPr>
            <a:endParaRPr lang="en-US" altLang="en-US" baseline="-25000"/>
          </a:p>
          <a:p>
            <a:pPr algn="l" eaLnBrk="1" hangingPunct="1">
              <a:spcBef>
                <a:spcPct val="50000"/>
              </a:spcBef>
            </a:pPr>
            <a:endParaRPr lang="en-US" altLang="en-US"/>
          </a:p>
          <a:p>
            <a:pPr algn="l" eaLnBrk="1" hangingPunct="1">
              <a:spcBef>
                <a:spcPct val="50000"/>
              </a:spcBef>
            </a:pPr>
            <a:r>
              <a:rPr lang="en-US" altLang="en-US" sz="2400"/>
              <a:t>	</a:t>
            </a:r>
            <a:r>
              <a:rPr lang="en-US" altLang="en-US" sz="2400" i="1"/>
              <a:t>R</a:t>
            </a:r>
            <a:r>
              <a:rPr lang="en-US" altLang="en-US" sz="2400" baseline="-25000"/>
              <a:t>2</a:t>
            </a:r>
            <a:r>
              <a:rPr lang="en-US" altLang="en-US" sz="2400"/>
              <a:t>		</a:t>
            </a:r>
            <a:r>
              <a:rPr lang="en-US" altLang="en-US" sz="2400" i="1"/>
              <a:t>R</a:t>
            </a:r>
            <a:r>
              <a:rPr lang="en-US" altLang="en-US" sz="2400" baseline="-25000"/>
              <a:t>1</a:t>
            </a:r>
          </a:p>
          <a:p>
            <a:pPr algn="l" eaLnBrk="1" hangingPunct="1">
              <a:spcBef>
                <a:spcPct val="50000"/>
              </a:spcBef>
            </a:pPr>
            <a:endParaRPr lang="en-US" altLang="en-US" sz="2400"/>
          </a:p>
          <a:p>
            <a:pPr algn="l" eaLnBrk="1" hangingPunct="1">
              <a:spcBef>
                <a:spcPct val="50000"/>
              </a:spcBef>
            </a:pPr>
            <a:endParaRPr lang="en-US" altLang="en-US" sz="800"/>
          </a:p>
          <a:p>
            <a:pPr algn="l" eaLnBrk="1" hangingPunct="1">
              <a:spcBef>
                <a:spcPct val="50000"/>
              </a:spcBef>
            </a:pPr>
            <a:r>
              <a:rPr lang="en-US" altLang="en-US"/>
              <a:t>        v</a:t>
            </a:r>
            <a:r>
              <a:rPr lang="en-US" altLang="en-US" baseline="-25000"/>
              <a:t>4</a:t>
            </a:r>
            <a:r>
              <a:rPr lang="en-US" altLang="en-US"/>
              <a:t>		      v</a:t>
            </a:r>
            <a:r>
              <a:rPr lang="en-US" altLang="en-US" baseline="-25000"/>
              <a:t>2</a:t>
            </a:r>
            <a:r>
              <a:rPr lang="en-US" altLang="en-US"/>
              <a:t>		</a:t>
            </a:r>
            <a:endParaRPr lang="en-US" altLang="en-US" baseline="-25000"/>
          </a:p>
        </p:txBody>
      </p:sp>
    </p:spTree>
    <p:extLst>
      <p:ext uri="{BB962C8B-B14F-4D97-AF65-F5344CB8AC3E}">
        <p14:creationId xmlns:p14="http://schemas.microsoft.com/office/powerpoint/2010/main" val="125956373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4339" name="Rectangle 3"/>
          <p:cNvSpPr>
            <a:spLocks noGrp="1" noChangeArrowheads="1"/>
          </p:cNvSpPr>
          <p:nvPr>
            <p:ph type="body" idx="1"/>
          </p:nvPr>
        </p:nvSpPr>
        <p:spPr>
          <a:xfrm>
            <a:off x="228600" y="1219200"/>
            <a:ext cx="8610600" cy="2514600"/>
          </a:xfrm>
        </p:spPr>
        <p:txBody>
          <a:bodyPr/>
          <a:lstStyle/>
          <a:p>
            <a:pPr eaLnBrk="1" hangingPunct="1"/>
            <a:r>
              <a:rPr lang="en-US" altLang="en-US" smtClean="0">
                <a:latin typeface="Times New Roman" panose="02020603050405020304" pitchFamily="18" charset="0"/>
              </a:rPr>
              <a:t>Next, we note that 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must be in either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1</a:t>
            </a:r>
            <a:r>
              <a:rPr lang="en-US" altLang="en-US" smtClean="0">
                <a:latin typeface="Times New Roman" panose="02020603050405020304" pitchFamily="18" charset="0"/>
              </a:rPr>
              <a:t> or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a:t>
            </a:r>
          </a:p>
          <a:p>
            <a:pPr eaLnBrk="1" hangingPunct="1"/>
            <a:r>
              <a:rPr lang="en-US" altLang="en-US" smtClean="0">
                <a:latin typeface="Times New Roman" panose="02020603050405020304" pitchFamily="18" charset="0"/>
              </a:rPr>
              <a:t>Assume 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Then the edges</a:t>
            </a:r>
            <a:r>
              <a:rPr lang="en-US" altLang="en-US" i="1" smtClean="0">
                <a:latin typeface="Times New Roman" panose="02020603050405020304" pitchFamily="18" charset="0"/>
              </a:rPr>
              <a:t> </a:t>
            </a:r>
            <a:r>
              <a:rPr lang="en-US" altLang="en-US" smtClean="0">
                <a:latin typeface="Times New Roman" panose="02020603050405020304" pitchFamily="18" charset="0"/>
              </a:rPr>
              <a:t>{v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4</a:t>
            </a:r>
            <a:r>
              <a:rPr lang="en-US" altLang="en-US" smtClean="0">
                <a:latin typeface="Times New Roman" panose="02020603050405020304" pitchFamily="18" charset="0"/>
              </a:rPr>
              <a:t>} and {v</a:t>
            </a:r>
            <a:r>
              <a:rPr lang="en-US" altLang="en-US" baseline="-25000" smtClean="0">
                <a:latin typeface="Times New Roman" panose="02020603050405020304" pitchFamily="18" charset="0"/>
              </a:rPr>
              <a:t>4</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5</a:t>
            </a:r>
            <a:r>
              <a:rPr lang="en-US" altLang="en-US" smtClean="0">
                <a:latin typeface="Times New Roman" panose="02020603050405020304" pitchFamily="18" charset="0"/>
              </a:rPr>
              <a:t>} separate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into two subregions,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21</a:t>
            </a:r>
            <a:r>
              <a:rPr lang="en-US" altLang="en-US" smtClean="0">
                <a:latin typeface="Times New Roman" panose="02020603050405020304" pitchFamily="18" charset="0"/>
              </a:rPr>
              <a:t> and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22</a:t>
            </a:r>
            <a:r>
              <a:rPr lang="en-US" altLang="en-US" smtClean="0">
                <a:latin typeface="Times New Roman" panose="02020603050405020304" pitchFamily="18" charset="0"/>
              </a:rPr>
              <a:t>.</a:t>
            </a:r>
            <a:endParaRPr lang="en-US" altLang="en-US" baseline="-25000" smtClean="0">
              <a:latin typeface="Times New Roman" panose="02020603050405020304" pitchFamily="18" charset="0"/>
            </a:endParaRPr>
          </a:p>
        </p:txBody>
      </p:sp>
      <p:sp>
        <p:nvSpPr>
          <p:cNvPr id="14340" name="Oval 4"/>
          <p:cNvSpPr>
            <a:spLocks noChangeAspect="1" noChangeArrowheads="1"/>
          </p:cNvSpPr>
          <p:nvPr/>
        </p:nvSpPr>
        <p:spPr bwMode="auto">
          <a:xfrm>
            <a:off x="1066800" y="42672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1" name="Line 5"/>
          <p:cNvSpPr>
            <a:spLocks noChangeShapeType="1"/>
          </p:cNvSpPr>
          <p:nvPr/>
        </p:nvSpPr>
        <p:spPr bwMode="auto">
          <a:xfrm>
            <a:off x="1147763" y="432752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6"/>
          <p:cNvSpPr>
            <a:spLocks noChangeShapeType="1"/>
          </p:cNvSpPr>
          <p:nvPr/>
        </p:nvSpPr>
        <p:spPr bwMode="auto">
          <a:xfrm>
            <a:off x="28194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3" name="Line 7"/>
          <p:cNvSpPr>
            <a:spLocks noChangeShapeType="1"/>
          </p:cNvSpPr>
          <p:nvPr/>
        </p:nvSpPr>
        <p:spPr bwMode="auto">
          <a:xfrm flipH="1" flipV="1">
            <a:off x="1143000" y="6096000"/>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4" name="Line 8"/>
          <p:cNvSpPr>
            <a:spLocks noChangeShapeType="1"/>
          </p:cNvSpPr>
          <p:nvPr/>
        </p:nvSpPr>
        <p:spPr bwMode="auto">
          <a:xfrm flipH="1" flipV="1">
            <a:off x="1147763" y="4327525"/>
            <a:ext cx="1671637"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5" name="Oval 9"/>
          <p:cNvSpPr>
            <a:spLocks noChangeAspect="1" noChangeArrowheads="1"/>
          </p:cNvSpPr>
          <p:nvPr/>
        </p:nvSpPr>
        <p:spPr bwMode="auto">
          <a:xfrm>
            <a:off x="2743200" y="42672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6" name="Oval 10"/>
          <p:cNvSpPr>
            <a:spLocks noChangeAspect="1" noChangeArrowheads="1"/>
          </p:cNvSpPr>
          <p:nvPr/>
        </p:nvSpPr>
        <p:spPr bwMode="auto">
          <a:xfrm>
            <a:off x="1066800" y="60071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7" name="Oval 11"/>
          <p:cNvSpPr>
            <a:spLocks noChangeAspect="1" noChangeArrowheads="1"/>
          </p:cNvSpPr>
          <p:nvPr/>
        </p:nvSpPr>
        <p:spPr bwMode="auto">
          <a:xfrm>
            <a:off x="2743200" y="60198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8" name="Text Box 12"/>
          <p:cNvSpPr txBox="1">
            <a:spLocks noChangeArrowheads="1"/>
          </p:cNvSpPr>
          <p:nvPr/>
        </p:nvSpPr>
        <p:spPr bwMode="auto">
          <a:xfrm>
            <a:off x="381000" y="3886200"/>
            <a:ext cx="83058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			     </a:t>
            </a: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i="1"/>
              <a:t>R</a:t>
            </a:r>
            <a:r>
              <a:rPr lang="en-US" altLang="en-US" baseline="-25000"/>
              <a:t>21</a:t>
            </a:r>
          </a:p>
          <a:p>
            <a:pPr algn="l" eaLnBrk="1" hangingPunct="1">
              <a:spcBef>
                <a:spcPct val="50000"/>
              </a:spcBef>
            </a:pPr>
            <a:r>
              <a:rPr lang="en-US" altLang="en-US" sz="2400"/>
              <a:t>	</a:t>
            </a:r>
            <a:r>
              <a:rPr lang="en-US" altLang="en-US" sz="2400" i="1"/>
              <a:t>R</a:t>
            </a:r>
            <a:r>
              <a:rPr lang="en-US" altLang="en-US" sz="2400" baseline="-25000"/>
              <a:t>2</a:t>
            </a:r>
            <a:r>
              <a:rPr lang="en-US" altLang="en-US" sz="2400"/>
              <a:t>		</a:t>
            </a:r>
            <a:r>
              <a:rPr lang="en-US" altLang="en-US" sz="2400" i="1"/>
              <a:t>R</a:t>
            </a:r>
            <a:r>
              <a:rPr lang="en-US" altLang="en-US" sz="2400" baseline="-25000"/>
              <a:t>1</a:t>
            </a:r>
            <a:r>
              <a:rPr lang="en-US" altLang="en-US" sz="2400"/>
              <a:t>	   </a:t>
            </a:r>
            <a:r>
              <a:rPr lang="en-US" altLang="en-US" sz="2400">
                <a:cs typeface="Arial" panose="020B0604020202020204" pitchFamily="34" charset="0"/>
              </a:rPr>
              <a:t>→</a:t>
            </a:r>
            <a:r>
              <a:rPr lang="en-US" altLang="en-US" sz="2400"/>
              <a:t>		      </a:t>
            </a:r>
            <a:r>
              <a:rPr lang="en-US" altLang="en-US"/>
              <a:t>v</a:t>
            </a:r>
            <a:r>
              <a:rPr lang="en-US" altLang="en-US" baseline="-25000"/>
              <a:t>3</a:t>
            </a:r>
          </a:p>
          <a:p>
            <a:pPr algn="l" eaLnBrk="1" hangingPunct="1">
              <a:spcBef>
                <a:spcPct val="50000"/>
              </a:spcBef>
            </a:pPr>
            <a:r>
              <a:rPr lang="en-US" altLang="en-US" sz="2400"/>
              <a:t>						       </a:t>
            </a:r>
            <a:r>
              <a:rPr lang="en-US" altLang="en-US" i="1"/>
              <a:t>R</a:t>
            </a:r>
            <a:r>
              <a:rPr lang="en-US" altLang="en-US" baseline="-25000"/>
              <a:t>22</a:t>
            </a:r>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r>
              <a:rPr lang="en-US" altLang="en-US"/>
              <a:t>			    v</a:t>
            </a:r>
            <a:r>
              <a:rPr lang="en-US" altLang="en-US" baseline="-25000"/>
              <a:t>4</a:t>
            </a:r>
            <a:r>
              <a:rPr lang="en-US" altLang="en-US"/>
              <a:t> 		   v</a:t>
            </a:r>
            <a:r>
              <a:rPr lang="en-US" altLang="en-US" baseline="-25000"/>
              <a:t>2</a:t>
            </a:r>
          </a:p>
        </p:txBody>
      </p:sp>
      <p:sp>
        <p:nvSpPr>
          <p:cNvPr id="14349" name="Oval 13"/>
          <p:cNvSpPr>
            <a:spLocks noChangeAspect="1" noChangeArrowheads="1"/>
          </p:cNvSpPr>
          <p:nvPr/>
        </p:nvSpPr>
        <p:spPr bwMode="auto">
          <a:xfrm>
            <a:off x="5329238" y="42830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0" name="Line 14"/>
          <p:cNvSpPr>
            <a:spLocks noChangeShapeType="1"/>
          </p:cNvSpPr>
          <p:nvPr/>
        </p:nvSpPr>
        <p:spPr bwMode="auto">
          <a:xfrm>
            <a:off x="54102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1" name="Line 15"/>
          <p:cNvSpPr>
            <a:spLocks noChangeShapeType="1"/>
          </p:cNvSpPr>
          <p:nvPr/>
        </p:nvSpPr>
        <p:spPr bwMode="auto">
          <a:xfrm>
            <a:off x="7081838" y="43592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2" name="Line 16"/>
          <p:cNvSpPr>
            <a:spLocks noChangeShapeType="1"/>
          </p:cNvSpPr>
          <p:nvPr/>
        </p:nvSpPr>
        <p:spPr bwMode="auto">
          <a:xfrm flipH="1" flipV="1">
            <a:off x="5405438" y="61118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3" name="Line 17"/>
          <p:cNvSpPr>
            <a:spLocks noChangeShapeType="1"/>
          </p:cNvSpPr>
          <p:nvPr/>
        </p:nvSpPr>
        <p:spPr bwMode="auto">
          <a:xfrm flipH="1" flipV="1">
            <a:off x="5410200" y="43434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4" name="Oval 18"/>
          <p:cNvSpPr>
            <a:spLocks noChangeAspect="1" noChangeArrowheads="1"/>
          </p:cNvSpPr>
          <p:nvPr/>
        </p:nvSpPr>
        <p:spPr bwMode="auto">
          <a:xfrm>
            <a:off x="7005638" y="4283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5" name="Oval 19"/>
          <p:cNvSpPr>
            <a:spLocks noChangeAspect="1" noChangeArrowheads="1"/>
          </p:cNvSpPr>
          <p:nvPr/>
        </p:nvSpPr>
        <p:spPr bwMode="auto">
          <a:xfrm>
            <a:off x="5329238" y="60229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6" name="Oval 20"/>
          <p:cNvSpPr>
            <a:spLocks noChangeAspect="1" noChangeArrowheads="1"/>
          </p:cNvSpPr>
          <p:nvPr/>
        </p:nvSpPr>
        <p:spPr bwMode="auto">
          <a:xfrm>
            <a:off x="7005638" y="60356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7" name="Oval 21"/>
          <p:cNvSpPr>
            <a:spLocks noChangeAspect="1" noChangeArrowheads="1"/>
          </p:cNvSpPr>
          <p:nvPr/>
        </p:nvSpPr>
        <p:spPr bwMode="auto">
          <a:xfrm>
            <a:off x="6172200" y="51054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8" name="Line 22"/>
          <p:cNvSpPr>
            <a:spLocks noChangeShapeType="1"/>
          </p:cNvSpPr>
          <p:nvPr/>
        </p:nvSpPr>
        <p:spPr bwMode="auto">
          <a:xfrm flipH="1">
            <a:off x="5410200" y="4343400"/>
            <a:ext cx="1676400" cy="17526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85711457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5363" name="Rectangle 3"/>
          <p:cNvSpPr>
            <a:spLocks noGrp="1" noChangeArrowheads="1"/>
          </p:cNvSpPr>
          <p:nvPr>
            <p:ph type="body" idx="1"/>
          </p:nvPr>
        </p:nvSpPr>
        <p:spPr>
          <a:xfrm>
            <a:off x="228600" y="1066800"/>
            <a:ext cx="8610600" cy="2895600"/>
          </a:xfrm>
        </p:spPr>
        <p:txBody>
          <a:bodyPr/>
          <a:lstStyle/>
          <a:p>
            <a:pPr eaLnBrk="1" hangingPunct="1">
              <a:lnSpc>
                <a:spcPct val="90000"/>
              </a:lnSpc>
            </a:pPr>
            <a:r>
              <a:rPr lang="en-US" altLang="en-US" sz="3600" smtClean="0">
                <a:latin typeface="Times New Roman" panose="02020603050405020304" pitchFamily="18" charset="0"/>
              </a:rPr>
              <a:t>Now there is no way to place vertex v</a:t>
            </a:r>
            <a:r>
              <a:rPr lang="en-US" altLang="en-US" sz="3600" baseline="-25000" smtClean="0">
                <a:latin typeface="Times New Roman" panose="02020603050405020304" pitchFamily="18" charset="0"/>
              </a:rPr>
              <a:t>6</a:t>
            </a:r>
            <a:r>
              <a:rPr lang="en-US" altLang="en-US" sz="3600" smtClean="0">
                <a:latin typeface="Times New Roman" panose="02020603050405020304" pitchFamily="18" charset="0"/>
              </a:rPr>
              <a:t> without forcing a crossing:</a:t>
            </a:r>
          </a:p>
          <a:p>
            <a:pPr lvl="1" eaLnBrk="1" hangingPunct="1">
              <a:lnSpc>
                <a:spcPct val="90000"/>
              </a:lnSpc>
            </a:pPr>
            <a:r>
              <a:rPr lang="en-US" altLang="en-US" sz="3200" smtClean="0">
                <a:latin typeface="Times New Roman" panose="02020603050405020304" pitchFamily="18" charset="0"/>
              </a:rPr>
              <a:t>If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is in </a:t>
            </a:r>
            <a:r>
              <a:rPr lang="en-US" altLang="en-US" sz="3200" i="1" smtClean="0">
                <a:latin typeface="Times New Roman" panose="02020603050405020304" pitchFamily="18" charset="0"/>
              </a:rPr>
              <a:t>R</a:t>
            </a:r>
            <a:r>
              <a:rPr lang="en-US" altLang="en-US" sz="3200" baseline="-25000" smtClean="0">
                <a:latin typeface="Times New Roman" panose="02020603050405020304" pitchFamily="18" charset="0"/>
              </a:rPr>
              <a:t>1</a:t>
            </a:r>
            <a:r>
              <a:rPr lang="en-US" altLang="en-US" sz="3200" smtClean="0">
                <a:latin typeface="Times New Roman" panose="02020603050405020304" pitchFamily="18" charset="0"/>
              </a:rPr>
              <a:t> then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v</a:t>
            </a:r>
            <a:r>
              <a:rPr lang="en-US" altLang="en-US" sz="3200" baseline="-25000" smtClean="0">
                <a:latin typeface="Times New Roman" panose="02020603050405020304" pitchFamily="18" charset="0"/>
              </a:rPr>
              <a:t>3</a:t>
            </a:r>
            <a:r>
              <a:rPr lang="en-US" altLang="en-US" sz="3200" smtClean="0">
                <a:latin typeface="Times New Roman" panose="02020603050405020304" pitchFamily="18" charset="0"/>
              </a:rPr>
              <a:t>} must cross an edge</a:t>
            </a:r>
          </a:p>
          <a:p>
            <a:pPr lvl="1" eaLnBrk="1" hangingPunct="1">
              <a:lnSpc>
                <a:spcPct val="90000"/>
              </a:lnSpc>
            </a:pPr>
            <a:r>
              <a:rPr lang="en-US" altLang="en-US" sz="3200" smtClean="0">
                <a:latin typeface="Times New Roman" panose="02020603050405020304" pitchFamily="18" charset="0"/>
              </a:rPr>
              <a:t>If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is in </a:t>
            </a:r>
            <a:r>
              <a:rPr lang="en-US" altLang="en-US" sz="3200" i="1" smtClean="0">
                <a:latin typeface="Times New Roman" panose="02020603050405020304" pitchFamily="18" charset="0"/>
              </a:rPr>
              <a:t>R</a:t>
            </a:r>
            <a:r>
              <a:rPr lang="en-US" altLang="en-US" sz="3200" baseline="-25000" smtClean="0">
                <a:latin typeface="Times New Roman" panose="02020603050405020304" pitchFamily="18" charset="0"/>
              </a:rPr>
              <a:t>21</a:t>
            </a:r>
            <a:r>
              <a:rPr lang="en-US" altLang="en-US" sz="3200" smtClean="0">
                <a:latin typeface="Times New Roman" panose="02020603050405020304" pitchFamily="18" charset="0"/>
              </a:rPr>
              <a:t> then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v</a:t>
            </a:r>
            <a:r>
              <a:rPr lang="en-US" altLang="en-US" sz="3200" baseline="-25000" smtClean="0">
                <a:latin typeface="Times New Roman" panose="02020603050405020304" pitchFamily="18" charset="0"/>
              </a:rPr>
              <a:t>2</a:t>
            </a:r>
            <a:r>
              <a:rPr lang="en-US" altLang="en-US" sz="3200" smtClean="0">
                <a:latin typeface="Times New Roman" panose="02020603050405020304" pitchFamily="18" charset="0"/>
              </a:rPr>
              <a:t>} must cross an edge</a:t>
            </a:r>
          </a:p>
          <a:p>
            <a:pPr lvl="1" eaLnBrk="1" hangingPunct="1">
              <a:lnSpc>
                <a:spcPct val="90000"/>
              </a:lnSpc>
            </a:pPr>
            <a:r>
              <a:rPr lang="en-US" altLang="en-US" sz="3200" smtClean="0">
                <a:latin typeface="Times New Roman" panose="02020603050405020304" pitchFamily="18" charset="0"/>
              </a:rPr>
              <a:t>If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is in </a:t>
            </a:r>
            <a:r>
              <a:rPr lang="en-US" altLang="en-US" sz="3200" i="1" smtClean="0">
                <a:latin typeface="Times New Roman" panose="02020603050405020304" pitchFamily="18" charset="0"/>
              </a:rPr>
              <a:t>R</a:t>
            </a:r>
            <a:r>
              <a:rPr lang="en-US" altLang="en-US" sz="3200" baseline="-25000" smtClean="0">
                <a:latin typeface="Times New Roman" panose="02020603050405020304" pitchFamily="18" charset="0"/>
              </a:rPr>
              <a:t>22</a:t>
            </a:r>
            <a:r>
              <a:rPr lang="en-US" altLang="en-US" sz="3200" smtClean="0">
                <a:latin typeface="Times New Roman" panose="02020603050405020304" pitchFamily="18" charset="0"/>
              </a:rPr>
              <a:t> then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v</a:t>
            </a:r>
            <a:r>
              <a:rPr lang="en-US" altLang="en-US" sz="3200" baseline="-25000" smtClean="0">
                <a:latin typeface="Times New Roman" panose="02020603050405020304" pitchFamily="18" charset="0"/>
              </a:rPr>
              <a:t>1</a:t>
            </a:r>
            <a:r>
              <a:rPr lang="en-US" altLang="en-US" sz="3200" smtClean="0">
                <a:latin typeface="Times New Roman" panose="02020603050405020304" pitchFamily="18" charset="0"/>
              </a:rPr>
              <a:t>} must cross an edge</a:t>
            </a:r>
          </a:p>
          <a:p>
            <a:pPr eaLnBrk="1" hangingPunct="1">
              <a:lnSpc>
                <a:spcPct val="90000"/>
              </a:lnSpc>
            </a:pPr>
            <a:endParaRPr lang="en-US" altLang="en-US" sz="3600" smtClean="0">
              <a:latin typeface="Times New Roman" panose="02020603050405020304" pitchFamily="18" charset="0"/>
            </a:endParaRPr>
          </a:p>
        </p:txBody>
      </p:sp>
      <p:sp>
        <p:nvSpPr>
          <p:cNvPr id="15364" name="Text Box 12"/>
          <p:cNvSpPr txBox="1">
            <a:spLocks noChangeArrowheads="1"/>
          </p:cNvSpPr>
          <p:nvPr/>
        </p:nvSpPr>
        <p:spPr bwMode="auto">
          <a:xfrm>
            <a:off x="533400" y="3962400"/>
            <a:ext cx="3810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i="1"/>
              <a:t>R</a:t>
            </a:r>
            <a:r>
              <a:rPr lang="en-US" altLang="en-US" baseline="-25000"/>
              <a:t>21</a:t>
            </a:r>
          </a:p>
          <a:p>
            <a:pPr algn="l" eaLnBrk="1" hangingPunct="1">
              <a:spcBef>
                <a:spcPct val="50000"/>
              </a:spcBef>
            </a:pPr>
            <a:r>
              <a:rPr lang="en-US" altLang="en-US" sz="2400"/>
              <a:t>	       </a:t>
            </a:r>
            <a:r>
              <a:rPr lang="en-US" altLang="en-US"/>
              <a:t>v</a:t>
            </a:r>
            <a:r>
              <a:rPr lang="en-US" altLang="en-US" baseline="-25000"/>
              <a:t>3</a:t>
            </a:r>
            <a:r>
              <a:rPr lang="en-US" altLang="en-US"/>
              <a:t>              </a:t>
            </a:r>
            <a:r>
              <a:rPr lang="en-US" altLang="en-US" i="1"/>
              <a:t>R</a:t>
            </a:r>
            <a:r>
              <a:rPr lang="en-US" altLang="en-US" baseline="-25000"/>
              <a:t>1</a:t>
            </a:r>
          </a:p>
          <a:p>
            <a:pPr algn="l" eaLnBrk="1" hangingPunct="1">
              <a:spcBef>
                <a:spcPct val="50000"/>
              </a:spcBef>
            </a:pPr>
            <a:r>
              <a:rPr lang="en-US" altLang="en-US" sz="2400"/>
              <a:t>		</a:t>
            </a:r>
            <a:r>
              <a:rPr lang="en-US" altLang="en-US" i="1"/>
              <a:t>R</a:t>
            </a:r>
            <a:r>
              <a:rPr lang="en-US" altLang="en-US" baseline="-25000"/>
              <a:t>22</a:t>
            </a:r>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5365" name="Oval 13"/>
          <p:cNvSpPr>
            <a:spLocks noChangeAspect="1" noChangeArrowheads="1"/>
          </p:cNvSpPr>
          <p:nvPr/>
        </p:nvSpPr>
        <p:spPr bwMode="auto">
          <a:xfrm>
            <a:off x="1138238" y="43592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66" name="Line 14"/>
          <p:cNvSpPr>
            <a:spLocks noChangeShapeType="1"/>
          </p:cNvSpPr>
          <p:nvPr/>
        </p:nvSpPr>
        <p:spPr bwMode="auto">
          <a:xfrm>
            <a:off x="1219200" y="44196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7" name="Line 15"/>
          <p:cNvSpPr>
            <a:spLocks noChangeShapeType="1"/>
          </p:cNvSpPr>
          <p:nvPr/>
        </p:nvSpPr>
        <p:spPr bwMode="auto">
          <a:xfrm>
            <a:off x="2890838" y="44354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8" name="Line 16"/>
          <p:cNvSpPr>
            <a:spLocks noChangeShapeType="1"/>
          </p:cNvSpPr>
          <p:nvPr/>
        </p:nvSpPr>
        <p:spPr bwMode="auto">
          <a:xfrm flipH="1" flipV="1">
            <a:off x="1214438" y="61880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9" name="Line 17"/>
          <p:cNvSpPr>
            <a:spLocks noChangeShapeType="1"/>
          </p:cNvSpPr>
          <p:nvPr/>
        </p:nvSpPr>
        <p:spPr bwMode="auto">
          <a:xfrm flipH="1" flipV="1">
            <a:off x="1219200" y="44196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0" name="Oval 18"/>
          <p:cNvSpPr>
            <a:spLocks noChangeAspect="1" noChangeArrowheads="1"/>
          </p:cNvSpPr>
          <p:nvPr/>
        </p:nvSpPr>
        <p:spPr bwMode="auto">
          <a:xfrm>
            <a:off x="2814638" y="43592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Oval 19"/>
          <p:cNvSpPr>
            <a:spLocks noChangeAspect="1" noChangeArrowheads="1"/>
          </p:cNvSpPr>
          <p:nvPr/>
        </p:nvSpPr>
        <p:spPr bwMode="auto">
          <a:xfrm>
            <a:off x="1138238" y="60991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2" name="Oval 20"/>
          <p:cNvSpPr>
            <a:spLocks noChangeAspect="1" noChangeArrowheads="1"/>
          </p:cNvSpPr>
          <p:nvPr/>
        </p:nvSpPr>
        <p:spPr bwMode="auto">
          <a:xfrm>
            <a:off x="2814638" y="61118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Oval 21"/>
          <p:cNvSpPr>
            <a:spLocks noChangeAspect="1" noChangeArrowheads="1"/>
          </p:cNvSpPr>
          <p:nvPr/>
        </p:nvSpPr>
        <p:spPr bwMode="auto">
          <a:xfrm>
            <a:off x="1981200" y="51816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4" name="Line 22"/>
          <p:cNvSpPr>
            <a:spLocks noChangeShapeType="1"/>
          </p:cNvSpPr>
          <p:nvPr/>
        </p:nvSpPr>
        <p:spPr bwMode="auto">
          <a:xfrm flipH="1">
            <a:off x="1219200" y="4419600"/>
            <a:ext cx="1676400" cy="17526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74557527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6387" name="Rectangle 3"/>
          <p:cNvSpPr>
            <a:spLocks noGrp="1" noChangeArrowheads="1"/>
          </p:cNvSpPr>
          <p:nvPr>
            <p:ph type="body" idx="1"/>
          </p:nvPr>
        </p:nvSpPr>
        <p:spPr>
          <a:xfrm>
            <a:off x="228600" y="1066800"/>
            <a:ext cx="8610600" cy="2057400"/>
          </a:xfrm>
        </p:spPr>
        <p:txBody>
          <a:bodyPr/>
          <a:lstStyle/>
          <a:p>
            <a:pPr eaLnBrk="1" hangingPunct="1"/>
            <a:r>
              <a:rPr lang="en-US" altLang="en-US" sz="3600" smtClean="0">
                <a:latin typeface="Times New Roman" panose="02020603050405020304" pitchFamily="18" charset="0"/>
              </a:rPr>
              <a:t>Alternatively,  assume v</a:t>
            </a:r>
            <a:r>
              <a:rPr lang="en-US" altLang="en-US" sz="3600" baseline="-25000" smtClean="0">
                <a:latin typeface="Times New Roman" panose="02020603050405020304" pitchFamily="18" charset="0"/>
              </a:rPr>
              <a:t>3</a:t>
            </a:r>
            <a:r>
              <a:rPr lang="en-US" altLang="en-US" sz="3600" smtClean="0">
                <a:latin typeface="Times New Roman" panose="02020603050405020304" pitchFamily="18" charset="0"/>
              </a:rPr>
              <a:t> is in R</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Then the edges</a:t>
            </a:r>
            <a:r>
              <a:rPr lang="en-US" altLang="en-US" sz="3600" i="1" smtClean="0">
                <a:latin typeface="Times New Roman" panose="02020603050405020304" pitchFamily="18" charset="0"/>
              </a:rPr>
              <a:t> </a:t>
            </a:r>
            <a:r>
              <a:rPr lang="en-US" altLang="en-US" sz="3600" smtClean="0">
                <a:latin typeface="Times New Roman" panose="02020603050405020304" pitchFamily="18" charset="0"/>
              </a:rPr>
              <a:t>{v</a:t>
            </a:r>
            <a:r>
              <a:rPr lang="en-US" altLang="en-US" sz="3600" baseline="-25000" smtClean="0">
                <a:latin typeface="Times New Roman" panose="02020603050405020304" pitchFamily="18" charset="0"/>
              </a:rPr>
              <a:t>3</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separate </a:t>
            </a:r>
            <a:r>
              <a:rPr lang="en-US" altLang="en-US" sz="3600" i="1" smtClean="0">
                <a:latin typeface="Times New Roman" panose="02020603050405020304" pitchFamily="18" charset="0"/>
              </a:rPr>
              <a:t>R</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into two subregions, </a:t>
            </a:r>
            <a:r>
              <a:rPr lang="en-US" altLang="en-US" sz="3600" i="1" smtClean="0">
                <a:latin typeface="Times New Roman" panose="02020603050405020304" pitchFamily="18" charset="0"/>
              </a:rPr>
              <a:t>R</a:t>
            </a:r>
            <a:r>
              <a:rPr lang="en-US" altLang="en-US" sz="3600" baseline="-25000" smtClean="0">
                <a:latin typeface="Times New Roman" panose="02020603050405020304" pitchFamily="18" charset="0"/>
              </a:rPr>
              <a:t>11</a:t>
            </a:r>
            <a:r>
              <a:rPr lang="en-US" altLang="en-US" sz="3600" smtClean="0">
                <a:latin typeface="Times New Roman" panose="02020603050405020304" pitchFamily="18" charset="0"/>
              </a:rPr>
              <a:t> and </a:t>
            </a:r>
            <a:r>
              <a:rPr lang="en-US" altLang="en-US" sz="3600" i="1" smtClean="0">
                <a:latin typeface="Times New Roman" panose="02020603050405020304" pitchFamily="18" charset="0"/>
              </a:rPr>
              <a:t>R</a:t>
            </a:r>
            <a:r>
              <a:rPr lang="en-US" altLang="en-US" sz="3600" baseline="-25000" smtClean="0">
                <a:latin typeface="Times New Roman" panose="02020603050405020304" pitchFamily="18" charset="0"/>
              </a:rPr>
              <a:t>12</a:t>
            </a:r>
            <a:r>
              <a:rPr lang="en-US" altLang="en-US" sz="3600" smtClean="0">
                <a:latin typeface="Times New Roman" panose="02020603050405020304" pitchFamily="18" charset="0"/>
              </a:rPr>
              <a:t>.</a:t>
            </a:r>
            <a:endParaRPr lang="en-US" altLang="en-US" sz="3600" baseline="-25000" smtClean="0">
              <a:latin typeface="Times New Roman" panose="02020603050405020304" pitchFamily="18" charset="0"/>
            </a:endParaRPr>
          </a:p>
        </p:txBody>
      </p:sp>
      <p:sp>
        <p:nvSpPr>
          <p:cNvPr id="16388" name="Text Box 4"/>
          <p:cNvSpPr txBox="1">
            <a:spLocks noChangeArrowheads="1"/>
          </p:cNvSpPr>
          <p:nvPr/>
        </p:nvSpPr>
        <p:spPr bwMode="auto">
          <a:xfrm>
            <a:off x="533400" y="3657600"/>
            <a:ext cx="4648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baseline="-25000"/>
              <a:t>			 </a:t>
            </a:r>
            <a:r>
              <a:rPr lang="en-US" altLang="en-US" i="1"/>
              <a:t>R</a:t>
            </a:r>
            <a:r>
              <a:rPr lang="en-US" altLang="en-US" baseline="-25000"/>
              <a:t>11</a:t>
            </a:r>
          </a:p>
          <a:p>
            <a:pPr algn="l" eaLnBrk="1" hangingPunct="1">
              <a:spcBef>
                <a:spcPct val="50000"/>
              </a:spcBef>
            </a:pPr>
            <a:r>
              <a:rPr lang="en-US" altLang="en-US" sz="2400"/>
              <a:t>	 </a:t>
            </a:r>
            <a:r>
              <a:rPr lang="en-US" altLang="en-US" i="1"/>
              <a:t>R</a:t>
            </a:r>
            <a:r>
              <a:rPr lang="en-US" altLang="en-US" baseline="-25000"/>
              <a:t>2</a:t>
            </a:r>
            <a:r>
              <a:rPr lang="en-US" altLang="en-US" sz="2400"/>
              <a:t> 	          </a:t>
            </a:r>
            <a:r>
              <a:rPr lang="en-US" altLang="en-US" i="1"/>
              <a:t>R</a:t>
            </a:r>
            <a:r>
              <a:rPr lang="en-US" altLang="en-US" baseline="-25000"/>
              <a:t>12</a:t>
            </a:r>
            <a:r>
              <a:rPr lang="en-US" altLang="en-US"/>
              <a:t> </a:t>
            </a:r>
            <a:r>
              <a:rPr lang="en-US" altLang="en-US" sz="2400"/>
              <a:t>	 </a:t>
            </a:r>
            <a:r>
              <a:rPr lang="en-US" altLang="en-US"/>
              <a:t>v</a:t>
            </a:r>
            <a:r>
              <a:rPr lang="en-US" altLang="en-US" baseline="-25000"/>
              <a:t>3</a:t>
            </a:r>
          </a:p>
          <a:p>
            <a:pPr algn="l" eaLnBrk="1" hangingPunct="1">
              <a:spcBef>
                <a:spcPct val="50000"/>
              </a:spcBef>
            </a:pPr>
            <a:r>
              <a:rPr lang="en-US" altLang="en-US" sz="2400"/>
              <a:t>		</a:t>
            </a:r>
            <a:endParaRPr lang="en-US" altLang="en-US" baseline="-25000"/>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6389" name="Oval 5"/>
          <p:cNvSpPr>
            <a:spLocks noChangeAspect="1" noChangeArrowheads="1"/>
          </p:cNvSpPr>
          <p:nvPr/>
        </p:nvSpPr>
        <p:spPr bwMode="auto">
          <a:xfrm>
            <a:off x="1138238" y="40544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0" name="Line 6"/>
          <p:cNvSpPr>
            <a:spLocks noChangeShapeType="1"/>
          </p:cNvSpPr>
          <p:nvPr/>
        </p:nvSpPr>
        <p:spPr bwMode="auto">
          <a:xfrm>
            <a:off x="1219200" y="41148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1" name="Line 7"/>
          <p:cNvSpPr>
            <a:spLocks noChangeShapeType="1"/>
          </p:cNvSpPr>
          <p:nvPr/>
        </p:nvSpPr>
        <p:spPr bwMode="auto">
          <a:xfrm>
            <a:off x="2890838" y="41306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2" name="Line 8"/>
          <p:cNvSpPr>
            <a:spLocks noChangeShapeType="1"/>
          </p:cNvSpPr>
          <p:nvPr/>
        </p:nvSpPr>
        <p:spPr bwMode="auto">
          <a:xfrm flipH="1" flipV="1">
            <a:off x="1214438" y="58832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3" name="Line 9"/>
          <p:cNvSpPr>
            <a:spLocks noChangeShapeType="1"/>
          </p:cNvSpPr>
          <p:nvPr/>
        </p:nvSpPr>
        <p:spPr bwMode="auto">
          <a:xfrm flipH="1" flipV="1">
            <a:off x="1219200" y="41148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4" name="Oval 10"/>
          <p:cNvSpPr>
            <a:spLocks noChangeAspect="1" noChangeArrowheads="1"/>
          </p:cNvSpPr>
          <p:nvPr/>
        </p:nvSpPr>
        <p:spPr bwMode="auto">
          <a:xfrm>
            <a:off x="2814638" y="40544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5" name="Oval 11"/>
          <p:cNvSpPr>
            <a:spLocks noChangeAspect="1" noChangeArrowheads="1"/>
          </p:cNvSpPr>
          <p:nvPr/>
        </p:nvSpPr>
        <p:spPr bwMode="auto">
          <a:xfrm>
            <a:off x="1138238" y="57943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6" name="Oval 12"/>
          <p:cNvSpPr>
            <a:spLocks noChangeAspect="1" noChangeArrowheads="1"/>
          </p:cNvSpPr>
          <p:nvPr/>
        </p:nvSpPr>
        <p:spPr bwMode="auto">
          <a:xfrm>
            <a:off x="2814638" y="5807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7" name="Oval 13"/>
          <p:cNvSpPr>
            <a:spLocks noChangeAspect="1" noChangeArrowheads="1"/>
          </p:cNvSpPr>
          <p:nvPr/>
        </p:nvSpPr>
        <p:spPr bwMode="auto">
          <a:xfrm>
            <a:off x="4038600" y="49530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8" name="Line 15"/>
          <p:cNvSpPr>
            <a:spLocks noChangeShapeType="1"/>
          </p:cNvSpPr>
          <p:nvPr/>
        </p:nvSpPr>
        <p:spPr bwMode="auto">
          <a:xfrm>
            <a:off x="2895600" y="4114800"/>
            <a:ext cx="1219200" cy="9144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6399" name="AutoShape 18"/>
          <p:cNvCxnSpPr>
            <a:cxnSpLocks noChangeShapeType="1"/>
          </p:cNvCxnSpPr>
          <p:nvPr/>
        </p:nvCxnSpPr>
        <p:spPr bwMode="auto">
          <a:xfrm rot="5400000">
            <a:off x="2248694" y="4075906"/>
            <a:ext cx="841375" cy="2900363"/>
          </a:xfrm>
          <a:prstGeom prst="curvedConnector3">
            <a:avLst>
              <a:gd name="adj1" fmla="val 125662"/>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6092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Binary Relation on a Set (</a:t>
            </a:r>
            <a:r>
              <a:rPr lang="en-US" i="1" dirty="0"/>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b="1" dirty="0"/>
                  <a:t>Question</a:t>
                </a:r>
                <a:r>
                  <a:rPr lang="en-US" sz="2400" dirty="0"/>
                  <a:t>: </a:t>
                </a:r>
                <a:r>
                  <a:rPr lang="en-US" dirty="0"/>
                  <a:t>How many different relations are there on a set A with n elements?</a:t>
                </a:r>
              </a:p>
              <a:p>
                <a:pPr marL="0" indent="0">
                  <a:buNone/>
                </a:pPr>
                <a:r>
                  <a:rPr lang="en-US" sz="2400" b="1" dirty="0"/>
                  <a:t>Solution</a:t>
                </a:r>
                <a:r>
                  <a:rPr lang="en-US" sz="2400" dirty="0"/>
                  <a:t>: </a:t>
                </a:r>
              </a:p>
              <a:p>
                <a:r>
                  <a:rPr lang="en-US" dirty="0"/>
                  <a:t> Suppose A has n elements</a:t>
                </a:r>
              </a:p>
              <a:p>
                <a:r>
                  <a:rPr lang="en-US" dirty="0"/>
                  <a:t> Recall, a relation on a set A is a subset of A x A.</a:t>
                </a:r>
              </a:p>
              <a:p>
                <a:r>
                  <a:rPr lang="en-US" dirty="0"/>
                  <a:t> A x A has</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en-US" dirty="0"/>
                  <a:t>elements.</a:t>
                </a:r>
              </a:p>
              <a:p>
                <a:r>
                  <a:rPr lang="en-US" dirty="0"/>
                  <a:t> If a set has m element, its has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dirty="0"/>
                  <a:t> subsets.</a:t>
                </a:r>
              </a:p>
              <a:p>
                <a:r>
                  <a:rPr lang="en-US" dirty="0"/>
                  <a:t> Therefore, the answer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250"/>
                </a:stretch>
              </a:blipFill>
            </p:spPr>
            <p:txBody>
              <a:bodyPr/>
              <a:lstStyle/>
              <a:p>
                <a:r>
                  <a:rPr lang="en-PK">
                    <a:noFill/>
                  </a:rPr>
                  <a:t> </a:t>
                </a:r>
              </a:p>
            </p:txBody>
          </p:sp>
        </mc:Fallback>
      </mc:AlternateContent>
    </p:spTree>
    <p:extLst>
      <p:ext uri="{BB962C8B-B14F-4D97-AF65-F5344CB8AC3E}">
        <p14:creationId xmlns:p14="http://schemas.microsoft.com/office/powerpoint/2010/main" val="15021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7411" name="Rectangle 3"/>
          <p:cNvSpPr>
            <a:spLocks noGrp="1" noChangeArrowheads="1"/>
          </p:cNvSpPr>
          <p:nvPr>
            <p:ph type="body" idx="1"/>
          </p:nvPr>
        </p:nvSpPr>
        <p:spPr>
          <a:xfrm>
            <a:off x="228600" y="1066800"/>
            <a:ext cx="8610600" cy="2895600"/>
          </a:xfrm>
        </p:spPr>
        <p:txBody>
          <a:bodyPr/>
          <a:lstStyle/>
          <a:p>
            <a:pPr eaLnBrk="1" hangingPunct="1"/>
            <a:r>
              <a:rPr lang="en-US" altLang="en-US" sz="2800" smtClean="0">
                <a:latin typeface="Times New Roman" panose="02020603050405020304" pitchFamily="18" charset="0"/>
              </a:rPr>
              <a:t>Now there is no way to place vertex v</a:t>
            </a:r>
            <a:r>
              <a:rPr lang="en-US" altLang="en-US" sz="2800" baseline="-25000" smtClean="0">
                <a:latin typeface="Times New Roman" panose="02020603050405020304" pitchFamily="18" charset="0"/>
              </a:rPr>
              <a:t>6</a:t>
            </a:r>
            <a:r>
              <a:rPr lang="en-US" altLang="en-US" sz="2800" smtClean="0">
                <a:latin typeface="Times New Roman" panose="02020603050405020304" pitchFamily="18" charset="0"/>
              </a:rPr>
              <a:t> without forcing a crossing:</a:t>
            </a:r>
          </a:p>
          <a:p>
            <a:pPr lvl="1" eaLnBrk="1" hangingPunct="1"/>
            <a:r>
              <a:rPr lang="en-US" altLang="en-US" smtClean="0">
                <a:latin typeface="Times New Roman" panose="02020603050405020304" pitchFamily="18" charset="0"/>
              </a:rPr>
              <a:t>If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then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must cross an edge</a:t>
            </a:r>
          </a:p>
          <a:p>
            <a:pPr lvl="1" eaLnBrk="1" hangingPunct="1"/>
            <a:r>
              <a:rPr lang="en-US" altLang="en-US" smtClean="0">
                <a:latin typeface="Times New Roman" panose="02020603050405020304" pitchFamily="18" charset="0"/>
              </a:rPr>
              <a:t>If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11</a:t>
            </a:r>
            <a:r>
              <a:rPr lang="en-US" altLang="en-US" smtClean="0">
                <a:latin typeface="Times New Roman" panose="02020603050405020304" pitchFamily="18" charset="0"/>
              </a:rPr>
              <a:t> then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must cross an edge</a:t>
            </a:r>
          </a:p>
          <a:p>
            <a:pPr lvl="1" eaLnBrk="1" hangingPunct="1"/>
            <a:r>
              <a:rPr lang="en-US" altLang="en-US" smtClean="0">
                <a:latin typeface="Times New Roman" panose="02020603050405020304" pitchFamily="18" charset="0"/>
              </a:rPr>
              <a:t>If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12</a:t>
            </a:r>
            <a:r>
              <a:rPr lang="en-US" altLang="en-US" smtClean="0">
                <a:latin typeface="Times New Roman" panose="02020603050405020304" pitchFamily="18" charset="0"/>
              </a:rPr>
              <a:t> then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1</a:t>
            </a:r>
            <a:r>
              <a:rPr lang="en-US" altLang="en-US" smtClean="0">
                <a:latin typeface="Times New Roman" panose="02020603050405020304" pitchFamily="18" charset="0"/>
              </a:rPr>
              <a:t>} must cross an edge</a:t>
            </a:r>
          </a:p>
          <a:p>
            <a:pPr eaLnBrk="1" hangingPunct="1"/>
            <a:endParaRPr lang="en-US" altLang="en-US" sz="2800" smtClean="0">
              <a:latin typeface="Times New Roman" panose="02020603050405020304" pitchFamily="18" charset="0"/>
            </a:endParaRPr>
          </a:p>
        </p:txBody>
      </p:sp>
      <p:sp>
        <p:nvSpPr>
          <p:cNvPr id="17412" name="Text Box 4"/>
          <p:cNvSpPr txBox="1">
            <a:spLocks noChangeArrowheads="1"/>
          </p:cNvSpPr>
          <p:nvPr/>
        </p:nvSpPr>
        <p:spPr bwMode="auto">
          <a:xfrm>
            <a:off x="533400" y="3657600"/>
            <a:ext cx="4648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baseline="-25000"/>
              <a:t>			 </a:t>
            </a:r>
            <a:r>
              <a:rPr lang="en-US" altLang="en-US" i="1"/>
              <a:t>R</a:t>
            </a:r>
            <a:r>
              <a:rPr lang="en-US" altLang="en-US" baseline="-25000"/>
              <a:t>11</a:t>
            </a:r>
          </a:p>
          <a:p>
            <a:pPr algn="l" eaLnBrk="1" hangingPunct="1">
              <a:spcBef>
                <a:spcPct val="50000"/>
              </a:spcBef>
            </a:pPr>
            <a:r>
              <a:rPr lang="en-US" altLang="en-US" sz="2400"/>
              <a:t>	 </a:t>
            </a:r>
            <a:r>
              <a:rPr lang="en-US" altLang="en-US" i="1"/>
              <a:t>R</a:t>
            </a:r>
            <a:r>
              <a:rPr lang="en-US" altLang="en-US" baseline="-25000"/>
              <a:t>2</a:t>
            </a:r>
            <a:r>
              <a:rPr lang="en-US" altLang="en-US" sz="2400"/>
              <a:t> 	          </a:t>
            </a:r>
            <a:r>
              <a:rPr lang="en-US" altLang="en-US" i="1"/>
              <a:t>R</a:t>
            </a:r>
            <a:r>
              <a:rPr lang="en-US" altLang="en-US" baseline="-25000"/>
              <a:t>12</a:t>
            </a:r>
            <a:r>
              <a:rPr lang="en-US" altLang="en-US"/>
              <a:t> </a:t>
            </a:r>
            <a:r>
              <a:rPr lang="en-US" altLang="en-US" sz="2400"/>
              <a:t>	 </a:t>
            </a:r>
            <a:r>
              <a:rPr lang="en-US" altLang="en-US"/>
              <a:t>v</a:t>
            </a:r>
            <a:r>
              <a:rPr lang="en-US" altLang="en-US" baseline="-25000"/>
              <a:t>3</a:t>
            </a:r>
          </a:p>
          <a:p>
            <a:pPr algn="l" eaLnBrk="1" hangingPunct="1">
              <a:spcBef>
                <a:spcPct val="50000"/>
              </a:spcBef>
            </a:pPr>
            <a:r>
              <a:rPr lang="en-US" altLang="en-US" sz="2400"/>
              <a:t>		</a:t>
            </a:r>
            <a:endParaRPr lang="en-US" altLang="en-US" baseline="-25000"/>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7413" name="Oval 5"/>
          <p:cNvSpPr>
            <a:spLocks noChangeAspect="1" noChangeArrowheads="1"/>
          </p:cNvSpPr>
          <p:nvPr/>
        </p:nvSpPr>
        <p:spPr bwMode="auto">
          <a:xfrm>
            <a:off x="1138238" y="40544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4" name="Line 6"/>
          <p:cNvSpPr>
            <a:spLocks noChangeShapeType="1"/>
          </p:cNvSpPr>
          <p:nvPr/>
        </p:nvSpPr>
        <p:spPr bwMode="auto">
          <a:xfrm>
            <a:off x="1219200" y="41148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7"/>
          <p:cNvSpPr>
            <a:spLocks noChangeShapeType="1"/>
          </p:cNvSpPr>
          <p:nvPr/>
        </p:nvSpPr>
        <p:spPr bwMode="auto">
          <a:xfrm>
            <a:off x="2890838" y="41306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8"/>
          <p:cNvSpPr>
            <a:spLocks noChangeShapeType="1"/>
          </p:cNvSpPr>
          <p:nvPr/>
        </p:nvSpPr>
        <p:spPr bwMode="auto">
          <a:xfrm flipH="1" flipV="1">
            <a:off x="1214438" y="58832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7" name="Line 9"/>
          <p:cNvSpPr>
            <a:spLocks noChangeShapeType="1"/>
          </p:cNvSpPr>
          <p:nvPr/>
        </p:nvSpPr>
        <p:spPr bwMode="auto">
          <a:xfrm flipH="1" flipV="1">
            <a:off x="1219200" y="41148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8" name="Oval 10"/>
          <p:cNvSpPr>
            <a:spLocks noChangeAspect="1" noChangeArrowheads="1"/>
          </p:cNvSpPr>
          <p:nvPr/>
        </p:nvSpPr>
        <p:spPr bwMode="auto">
          <a:xfrm>
            <a:off x="2814638" y="40544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9" name="Oval 11"/>
          <p:cNvSpPr>
            <a:spLocks noChangeAspect="1" noChangeArrowheads="1"/>
          </p:cNvSpPr>
          <p:nvPr/>
        </p:nvSpPr>
        <p:spPr bwMode="auto">
          <a:xfrm>
            <a:off x="1138238" y="57943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0" name="Oval 12"/>
          <p:cNvSpPr>
            <a:spLocks noChangeAspect="1" noChangeArrowheads="1"/>
          </p:cNvSpPr>
          <p:nvPr/>
        </p:nvSpPr>
        <p:spPr bwMode="auto">
          <a:xfrm>
            <a:off x="2814638" y="5807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1" name="Oval 13"/>
          <p:cNvSpPr>
            <a:spLocks noChangeAspect="1" noChangeArrowheads="1"/>
          </p:cNvSpPr>
          <p:nvPr/>
        </p:nvSpPr>
        <p:spPr bwMode="auto">
          <a:xfrm>
            <a:off x="4038600" y="49530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2" name="Line 14"/>
          <p:cNvSpPr>
            <a:spLocks noChangeShapeType="1"/>
          </p:cNvSpPr>
          <p:nvPr/>
        </p:nvSpPr>
        <p:spPr bwMode="auto">
          <a:xfrm>
            <a:off x="2895600" y="4114800"/>
            <a:ext cx="1219200" cy="9144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7423" name="AutoShape 15"/>
          <p:cNvCxnSpPr>
            <a:cxnSpLocks noChangeShapeType="1"/>
          </p:cNvCxnSpPr>
          <p:nvPr/>
        </p:nvCxnSpPr>
        <p:spPr bwMode="auto">
          <a:xfrm rot="5400000">
            <a:off x="2248694" y="4075906"/>
            <a:ext cx="841375" cy="2900363"/>
          </a:xfrm>
          <a:prstGeom prst="curvedConnector3">
            <a:avLst>
              <a:gd name="adj1" fmla="val 125662"/>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0622765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Planar Graphs</a:t>
            </a:r>
          </a:p>
        </p:txBody>
      </p:sp>
      <p:sp>
        <p:nvSpPr>
          <p:cNvPr id="211971" name="Rectangle 3"/>
          <p:cNvSpPr>
            <a:spLocks noGrp="1" noChangeArrowheads="1"/>
          </p:cNvSpPr>
          <p:nvPr>
            <p:ph type="body" sz="half" idx="1"/>
          </p:nvPr>
        </p:nvSpPr>
        <p:spPr>
          <a:xfrm>
            <a:off x="381000" y="1371600"/>
            <a:ext cx="8382000" cy="1447800"/>
          </a:xfrm>
        </p:spPr>
        <p:txBody>
          <a:bodyPr/>
          <a:lstStyle/>
          <a:p>
            <a:pPr eaLnBrk="1" hangingPunct="1">
              <a:lnSpc>
                <a:spcPct val="90000"/>
              </a:lnSpc>
            </a:pPr>
            <a:r>
              <a:rPr lang="en-US" altLang="en-US" sz="3600" smtClean="0">
                <a:latin typeface="Times New Roman" panose="02020603050405020304" pitchFamily="18" charset="0"/>
              </a:rPr>
              <a:t>Consequently, the graph K</a:t>
            </a:r>
            <a:r>
              <a:rPr lang="en-US" altLang="en-US" sz="3600" baseline="-25000" smtClean="0">
                <a:latin typeface="Times New Roman" panose="02020603050405020304" pitchFamily="18" charset="0"/>
              </a:rPr>
              <a:t>3,3</a:t>
            </a:r>
            <a:r>
              <a:rPr lang="en-US" altLang="en-US" sz="3600" smtClean="0">
                <a:latin typeface="Times New Roman" panose="02020603050405020304" pitchFamily="18" charset="0"/>
              </a:rPr>
              <a:t> must be nonplanar.</a:t>
            </a:r>
          </a:p>
        </p:txBody>
      </p:sp>
      <p:sp>
        <p:nvSpPr>
          <p:cNvPr id="18436" name="Text Box 4"/>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5"/>
          <p:cNvGrpSpPr>
            <a:grpSpLocks/>
          </p:cNvGrpSpPr>
          <p:nvPr/>
        </p:nvGrpSpPr>
        <p:grpSpPr bwMode="auto">
          <a:xfrm>
            <a:off x="838200" y="3352800"/>
            <a:ext cx="4724400" cy="3124200"/>
            <a:chOff x="2198" y="3014"/>
            <a:chExt cx="1371" cy="863"/>
          </a:xfrm>
        </p:grpSpPr>
        <p:sp>
          <p:nvSpPr>
            <p:cNvPr id="18438" name="Oval 6"/>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9" name="Line 7"/>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0" name="Line 8"/>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9"/>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0"/>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3" name="Line 11"/>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2"/>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5" name="Line 13"/>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6" name="Line 14"/>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7" name="Line 15"/>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8" name="Oval 16"/>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9" name="Oval 17"/>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0" name="Oval 18"/>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1" name="Oval 19"/>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2" name="Oval 20"/>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05266520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9459" name="Rectangle 3"/>
          <p:cNvSpPr>
            <a:spLocks noGrp="1" noChangeArrowheads="1"/>
          </p:cNvSpPr>
          <p:nvPr>
            <p:ph type="body" idx="1"/>
          </p:nvPr>
        </p:nvSpPr>
        <p:spPr>
          <a:xfrm>
            <a:off x="228600" y="1295400"/>
            <a:ext cx="8610600" cy="3733800"/>
          </a:xfrm>
        </p:spPr>
        <p:txBody>
          <a:bodyPr/>
          <a:lstStyle/>
          <a:p>
            <a:pPr eaLnBrk="1" hangingPunct="1"/>
            <a:r>
              <a:rPr lang="en-US" altLang="en-US" sz="3600" smtClean="0">
                <a:latin typeface="Times New Roman" panose="02020603050405020304" pitchFamily="18" charset="0"/>
              </a:rPr>
              <a:t>Euler devised a formula for expressing the relationship between the number of vertices, edges, and regions of a planar graph.</a:t>
            </a:r>
          </a:p>
          <a:p>
            <a:pPr eaLnBrk="1" hangingPunct="1"/>
            <a:r>
              <a:rPr lang="en-US" altLang="en-US" sz="3600" smtClean="0">
                <a:latin typeface="Times New Roman" panose="02020603050405020304" pitchFamily="18" charset="0"/>
              </a:rPr>
              <a:t>These </a:t>
            </a:r>
            <a:r>
              <a:rPr lang="en-US" altLang="en-US" sz="3600" i="1" smtClean="0">
                <a:latin typeface="Times New Roman" panose="02020603050405020304" pitchFamily="18" charset="0"/>
              </a:rPr>
              <a:t>may</a:t>
            </a:r>
            <a:r>
              <a:rPr lang="en-US" altLang="en-US" sz="3600" smtClean="0">
                <a:latin typeface="Times New Roman" panose="02020603050405020304" pitchFamily="18" charset="0"/>
              </a:rPr>
              <a:t> help us determine if a graph can be planar or not.</a:t>
            </a:r>
          </a:p>
        </p:txBody>
      </p:sp>
    </p:spTree>
    <p:extLst>
      <p:ext uri="{BB962C8B-B14F-4D97-AF65-F5344CB8AC3E}">
        <p14:creationId xmlns:p14="http://schemas.microsoft.com/office/powerpoint/2010/main" val="165422710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a:t>
            </a:r>
          </a:p>
        </p:txBody>
      </p:sp>
      <p:sp>
        <p:nvSpPr>
          <p:cNvPr id="20483" name="Rectangle 3"/>
          <p:cNvSpPr>
            <a:spLocks noGrp="1" noChangeArrowheads="1"/>
          </p:cNvSpPr>
          <p:nvPr>
            <p:ph type="body" idx="1"/>
          </p:nvPr>
        </p:nvSpPr>
        <p:spPr>
          <a:xfrm>
            <a:off x="228600" y="1371600"/>
            <a:ext cx="8534400" cy="2819400"/>
          </a:xfrm>
        </p:spPr>
        <p:txBody>
          <a:bodyPr/>
          <a:lstStyle/>
          <a:p>
            <a:pPr eaLnBrk="1" hangingPunct="1"/>
            <a:r>
              <a:rPr lang="en-US" altLang="en-US" sz="3600" smtClean="0">
                <a:latin typeface="Times New Roman" panose="02020603050405020304" pitchFamily="18" charset="0"/>
              </a:rPr>
              <a:t>Let </a:t>
            </a:r>
            <a:r>
              <a:rPr lang="en-US" altLang="en-US" sz="3600" i="1" smtClean="0">
                <a:latin typeface="Times New Roman" panose="02020603050405020304" pitchFamily="18" charset="0"/>
              </a:rPr>
              <a:t>G</a:t>
            </a:r>
            <a:r>
              <a:rPr lang="en-US" altLang="en-US" sz="3600" smtClean="0">
                <a:latin typeface="Times New Roman" panose="02020603050405020304" pitchFamily="18" charset="0"/>
              </a:rPr>
              <a:t> be a connected planar simple graph with </a:t>
            </a:r>
            <a:r>
              <a:rPr lang="en-US" altLang="en-US" sz="3600" i="1" smtClean="0">
                <a:latin typeface="Times New Roman" panose="02020603050405020304" pitchFamily="18" charset="0"/>
              </a:rPr>
              <a:t>e</a:t>
            </a:r>
            <a:r>
              <a:rPr lang="en-US" altLang="en-US" sz="3600" smtClean="0">
                <a:latin typeface="Times New Roman" panose="02020603050405020304" pitchFamily="18" charset="0"/>
              </a:rPr>
              <a:t> edges and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vertices. Let </a:t>
            </a:r>
            <a:r>
              <a:rPr lang="en-US" altLang="en-US" sz="3600" i="1" smtClean="0">
                <a:latin typeface="Times New Roman" panose="02020603050405020304" pitchFamily="18" charset="0"/>
              </a:rPr>
              <a:t>r</a:t>
            </a:r>
            <a:r>
              <a:rPr lang="en-US" altLang="en-US" sz="3600" smtClean="0">
                <a:latin typeface="Times New Roman" panose="02020603050405020304" pitchFamily="18" charset="0"/>
              </a:rPr>
              <a:t> be the number of regions in a planar representation of </a:t>
            </a:r>
            <a:r>
              <a:rPr lang="en-US" altLang="en-US" sz="3600" i="1" smtClean="0">
                <a:latin typeface="Times New Roman" panose="02020603050405020304" pitchFamily="18" charset="0"/>
              </a:rPr>
              <a:t>G</a:t>
            </a:r>
            <a:r>
              <a:rPr lang="en-US" altLang="en-US" sz="3600" smtClean="0">
                <a:latin typeface="Times New Roman" panose="02020603050405020304" pitchFamily="18" charset="0"/>
              </a:rPr>
              <a:t>. Then </a:t>
            </a:r>
            <a:r>
              <a:rPr lang="en-US" altLang="en-US" sz="3600" i="1" smtClean="0">
                <a:solidFill>
                  <a:schemeClr val="tx2"/>
                </a:solidFill>
                <a:latin typeface="Times New Roman" panose="02020603050405020304" pitchFamily="18" charset="0"/>
              </a:rPr>
              <a:t>r</a:t>
            </a:r>
            <a:r>
              <a:rPr lang="en-US" altLang="en-US" sz="3600" smtClean="0">
                <a:solidFill>
                  <a:schemeClr val="tx2"/>
                </a:solidFill>
                <a:latin typeface="Times New Roman" panose="02020603050405020304" pitchFamily="18" charset="0"/>
              </a:rPr>
              <a:t> = </a:t>
            </a:r>
            <a:r>
              <a:rPr lang="en-US" altLang="en-US" sz="3600" i="1" smtClean="0">
                <a:solidFill>
                  <a:schemeClr val="tx2"/>
                </a:solidFill>
                <a:latin typeface="Times New Roman" panose="02020603050405020304" pitchFamily="18" charset="0"/>
              </a:rPr>
              <a:t>e</a:t>
            </a:r>
            <a:r>
              <a:rPr lang="en-US" altLang="en-US" sz="3600" smtClean="0">
                <a:solidFill>
                  <a:schemeClr val="tx2"/>
                </a:solidFill>
                <a:latin typeface="Times New Roman" panose="02020603050405020304" pitchFamily="18" charset="0"/>
              </a:rPr>
              <a:t> - </a:t>
            </a:r>
            <a:r>
              <a:rPr lang="en-US" altLang="en-US" sz="3600" i="1" smtClean="0">
                <a:solidFill>
                  <a:schemeClr val="tx2"/>
                </a:solidFill>
                <a:latin typeface="Times New Roman" panose="02020603050405020304" pitchFamily="18" charset="0"/>
              </a:rPr>
              <a:t>v</a:t>
            </a:r>
            <a:r>
              <a:rPr lang="en-US" altLang="en-US" sz="3600" smtClean="0">
                <a:solidFill>
                  <a:schemeClr val="tx2"/>
                </a:solidFill>
                <a:latin typeface="Times New Roman" panose="02020603050405020304" pitchFamily="18" charset="0"/>
              </a:rPr>
              <a:t> + 2</a:t>
            </a:r>
            <a:r>
              <a:rPr lang="en-US" altLang="en-US" sz="3600" b="1" smtClean="0">
                <a:latin typeface="Times New Roman" panose="02020603050405020304" pitchFamily="18" charset="0"/>
              </a:rPr>
              <a:t>.</a:t>
            </a:r>
          </a:p>
        </p:txBody>
      </p:sp>
      <p:sp>
        <p:nvSpPr>
          <p:cNvPr id="89092" name="Text Box 4"/>
          <p:cNvSpPr txBox="1">
            <a:spLocks noChangeArrowheads="1"/>
          </p:cNvSpPr>
          <p:nvPr/>
        </p:nvSpPr>
        <p:spPr bwMode="auto">
          <a:xfrm>
            <a:off x="4191000" y="4648200"/>
            <a:ext cx="464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latin typeface="Times New Roman" panose="02020603050405020304" pitchFamily="18" charset="0"/>
              </a:rPr>
              <a:t># of edges, </a:t>
            </a:r>
            <a:r>
              <a:rPr lang="en-US" altLang="en-US" sz="2800" i="1">
                <a:latin typeface="Times New Roman" panose="02020603050405020304" pitchFamily="18" charset="0"/>
              </a:rPr>
              <a:t>e</a:t>
            </a:r>
            <a:r>
              <a:rPr lang="en-US" altLang="en-US" sz="2800">
                <a:latin typeface="Times New Roman" panose="02020603050405020304" pitchFamily="18" charset="0"/>
              </a:rPr>
              <a:t> = 6</a:t>
            </a:r>
          </a:p>
          <a:p>
            <a:pPr algn="l"/>
            <a:r>
              <a:rPr lang="en-US" altLang="en-US" sz="2800">
                <a:latin typeface="Times New Roman" panose="02020603050405020304" pitchFamily="18" charset="0"/>
              </a:rPr>
              <a:t># of vertices, </a:t>
            </a:r>
            <a:r>
              <a:rPr lang="en-US" altLang="en-US" sz="2800" i="1">
                <a:latin typeface="Times New Roman" panose="02020603050405020304" pitchFamily="18" charset="0"/>
              </a:rPr>
              <a:t>v</a:t>
            </a:r>
            <a:r>
              <a:rPr lang="en-US" altLang="en-US" sz="2800">
                <a:latin typeface="Times New Roman" panose="02020603050405020304" pitchFamily="18" charset="0"/>
              </a:rPr>
              <a:t> = 4</a:t>
            </a:r>
          </a:p>
          <a:p>
            <a:pPr algn="l"/>
            <a:r>
              <a:rPr lang="en-US" altLang="en-US" sz="2800">
                <a:latin typeface="Times New Roman" panose="02020603050405020304" pitchFamily="18" charset="0"/>
              </a:rPr>
              <a:t># of regions, </a:t>
            </a:r>
            <a:r>
              <a:rPr lang="en-US" altLang="en-US" sz="2800" i="1">
                <a:latin typeface="Times New Roman" panose="02020603050405020304" pitchFamily="18" charset="0"/>
              </a:rPr>
              <a:t>r</a:t>
            </a:r>
            <a:r>
              <a:rPr lang="en-US" altLang="en-US" sz="2800">
                <a:latin typeface="Times New Roman" panose="02020603050405020304" pitchFamily="18" charset="0"/>
              </a:rPr>
              <a:t> = </a:t>
            </a:r>
            <a:r>
              <a:rPr lang="en-US" altLang="en-US" sz="2800" i="1">
                <a:latin typeface="Times New Roman" panose="02020603050405020304" pitchFamily="18" charset="0"/>
              </a:rPr>
              <a:t>e</a:t>
            </a:r>
            <a:r>
              <a:rPr lang="en-US" altLang="en-US" sz="2800">
                <a:latin typeface="Times New Roman" panose="02020603050405020304" pitchFamily="18" charset="0"/>
              </a:rPr>
              <a:t> - </a:t>
            </a:r>
            <a:r>
              <a:rPr lang="en-US" altLang="en-US" sz="2800" i="1">
                <a:latin typeface="Times New Roman" panose="02020603050405020304" pitchFamily="18" charset="0"/>
              </a:rPr>
              <a:t>v</a:t>
            </a:r>
            <a:r>
              <a:rPr lang="en-US" altLang="en-US" sz="2800">
                <a:latin typeface="Times New Roman" panose="02020603050405020304" pitchFamily="18" charset="0"/>
              </a:rPr>
              <a:t> + 2 = 4</a:t>
            </a:r>
          </a:p>
        </p:txBody>
      </p:sp>
      <p:grpSp>
        <p:nvGrpSpPr>
          <p:cNvPr id="2" name="Group 5"/>
          <p:cNvGrpSpPr>
            <a:grpSpLocks/>
          </p:cNvGrpSpPr>
          <p:nvPr/>
        </p:nvGrpSpPr>
        <p:grpSpPr bwMode="auto">
          <a:xfrm>
            <a:off x="533400" y="3962400"/>
            <a:ext cx="2987675" cy="2133600"/>
            <a:chOff x="1046" y="2704"/>
            <a:chExt cx="1690" cy="1088"/>
          </a:xfrm>
        </p:grpSpPr>
        <p:sp>
          <p:nvSpPr>
            <p:cNvPr id="20486" name="Rectangle 6"/>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Line 7"/>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Oval 8"/>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Oval 9"/>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0" name="Oval 10"/>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Oval 11"/>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Freeform 12"/>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3" name="Text Box 13"/>
            <p:cNvSpPr txBox="1">
              <a:spLocks noChangeArrowheads="1"/>
            </p:cNvSpPr>
            <p:nvPr/>
          </p:nvSpPr>
          <p:spPr bwMode="auto">
            <a:xfrm>
              <a:off x="1046" y="3034"/>
              <a:ext cx="149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4</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3</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2</a:t>
              </a:r>
              <a:endParaRPr lang="en-US" altLang="en-US" sz="2000">
                <a:solidFill>
                  <a:schemeClr val="tx2"/>
                </a:solidFill>
                <a:latin typeface="Bookman Old Style" panose="02050604050505020204" pitchFamily="18" charset="0"/>
              </a:endParaRPr>
            </a:p>
            <a:p>
              <a:pPr algn="l"/>
              <a:endParaRPr lang="en-US" altLang="en-US" sz="2000">
                <a:solidFill>
                  <a:schemeClr val="tx2"/>
                </a:solidFill>
                <a:latin typeface="Bookman Old Style" panose="02050604050505020204" pitchFamily="18" charset="0"/>
              </a:endParaRPr>
            </a:p>
            <a:p>
              <a:pPr algn="l"/>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1</a:t>
              </a:r>
              <a:endParaRPr lang="en-US" altLang="en-US" sz="2000">
                <a:solidFill>
                  <a:schemeClr val="tx2"/>
                </a:solidFill>
                <a:latin typeface="Bookman Old Style" panose="02050604050505020204" pitchFamily="18" charset="0"/>
              </a:endParaRPr>
            </a:p>
          </p:txBody>
        </p:sp>
      </p:grpSp>
    </p:spTree>
    <p:extLst>
      <p:ext uri="{BB962C8B-B14F-4D97-AF65-F5344CB8AC3E}">
        <p14:creationId xmlns:p14="http://schemas.microsoft.com/office/powerpoint/2010/main" val="2768162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9092">
                                            <p:txEl>
                                              <p:pRg st="0" end="0"/>
                                            </p:txEl>
                                          </p:spTgt>
                                        </p:tgtEl>
                                        <p:attrNameLst>
                                          <p:attrName>style.visibility</p:attrName>
                                        </p:attrNameLst>
                                      </p:cBhvr>
                                      <p:to>
                                        <p:strVal val="visible"/>
                                      </p:to>
                                    </p:set>
                                    <p:anim calcmode="lin" valueType="num">
                                      <p:cBhvr additive="base">
                                        <p:cTn id="12" dur="500" fill="hold"/>
                                        <p:tgtEl>
                                          <p:spTgt spid="8909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90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9092">
                                            <p:txEl>
                                              <p:pRg st="1" end="1"/>
                                            </p:txEl>
                                          </p:spTgt>
                                        </p:tgtEl>
                                        <p:attrNameLst>
                                          <p:attrName>style.visibility</p:attrName>
                                        </p:attrNameLst>
                                      </p:cBhvr>
                                      <p:to>
                                        <p:strVal val="visible"/>
                                      </p:to>
                                    </p:set>
                                    <p:anim calcmode="lin" valueType="num">
                                      <p:cBhvr additive="base">
                                        <p:cTn id="18" dur="500" fill="hold"/>
                                        <p:tgtEl>
                                          <p:spTgt spid="8909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90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9092">
                                            <p:txEl>
                                              <p:pRg st="2" end="2"/>
                                            </p:txEl>
                                          </p:spTgt>
                                        </p:tgtEl>
                                        <p:attrNameLst>
                                          <p:attrName>style.visibility</p:attrName>
                                        </p:attrNameLst>
                                      </p:cBhvr>
                                      <p:to>
                                        <p:strVal val="visible"/>
                                      </p:to>
                                    </p:set>
                                    <p:anim calcmode="lin" valueType="num">
                                      <p:cBhvr additive="base">
                                        <p:cTn id="24" dur="500" fill="hold"/>
                                        <p:tgtEl>
                                          <p:spTgt spid="8909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909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90600"/>
          </a:xfrm>
        </p:spPr>
        <p:txBody>
          <a:bodyPr/>
          <a:lstStyle/>
          <a:p>
            <a:pPr eaLnBrk="1" hangingPunct="1"/>
            <a:r>
              <a:rPr lang="en-US" altLang="en-US" smtClean="0">
                <a:latin typeface="Times New Roman" panose="02020603050405020304" pitchFamily="18" charset="0"/>
              </a:rPr>
              <a:t>Euler’s Formula (Cont.)</a:t>
            </a:r>
          </a:p>
        </p:txBody>
      </p:sp>
      <p:sp>
        <p:nvSpPr>
          <p:cNvPr id="90115" name="Rectangle 3"/>
          <p:cNvSpPr>
            <a:spLocks noGrp="1" noChangeArrowheads="1"/>
          </p:cNvSpPr>
          <p:nvPr>
            <p:ph type="body" idx="1"/>
          </p:nvPr>
        </p:nvSpPr>
        <p:spPr>
          <a:xfrm>
            <a:off x="228600" y="1447800"/>
            <a:ext cx="8610600" cy="2514600"/>
          </a:xfrm>
        </p:spPr>
        <p:txBody>
          <a:bodyPr/>
          <a:lstStyle/>
          <a:p>
            <a:pPr eaLnBrk="1" hangingPunct="1"/>
            <a:r>
              <a:rPr lang="en-US" altLang="en-US" sz="3600" smtClean="0">
                <a:solidFill>
                  <a:schemeClr val="tx2"/>
                </a:solidFill>
                <a:latin typeface="Times New Roman" panose="02020603050405020304" pitchFamily="18" charset="0"/>
              </a:rPr>
              <a:t>Corollary 1:</a:t>
            </a:r>
            <a:r>
              <a:rPr lang="en-US" altLang="en-US" sz="3600" smtClean="0">
                <a:latin typeface="Times New Roman" panose="02020603050405020304" pitchFamily="18" charset="0"/>
              </a:rPr>
              <a:t> If </a:t>
            </a:r>
            <a:r>
              <a:rPr lang="en-US" altLang="en-US" sz="3600" i="1" smtClean="0">
                <a:latin typeface="Times New Roman" panose="02020603050405020304" pitchFamily="18" charset="0"/>
              </a:rPr>
              <a:t>G</a:t>
            </a:r>
            <a:r>
              <a:rPr lang="en-US" altLang="en-US" sz="3600" smtClean="0">
                <a:latin typeface="Times New Roman" panose="02020603050405020304" pitchFamily="18" charset="0"/>
              </a:rPr>
              <a:t> is a connected planar simple graph with </a:t>
            </a:r>
            <a:r>
              <a:rPr lang="en-US" altLang="en-US" sz="3600" i="1" smtClean="0">
                <a:latin typeface="Times New Roman" panose="02020603050405020304" pitchFamily="18" charset="0"/>
              </a:rPr>
              <a:t>e</a:t>
            </a:r>
            <a:r>
              <a:rPr lang="en-US" altLang="en-US" sz="3600" smtClean="0">
                <a:latin typeface="Times New Roman" panose="02020603050405020304" pitchFamily="18" charset="0"/>
              </a:rPr>
              <a:t> edges and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vertices where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a:t>
            </a:r>
            <a:r>
              <a:rPr lang="en-US" altLang="en-US" sz="3600" smtClean="0">
                <a:latin typeface="Times New Roman" panose="02020603050405020304" pitchFamily="18" charset="0"/>
                <a:sym typeface="Symbol" panose="05050102010706020507" pitchFamily="18" charset="2"/>
              </a:rPr>
              <a:t> 3, then </a:t>
            </a:r>
            <a:r>
              <a:rPr lang="en-US" altLang="en-US" sz="3600" i="1" smtClean="0">
                <a:latin typeface="Times New Roman" panose="02020603050405020304" pitchFamily="18" charset="0"/>
                <a:sym typeface="Symbol" panose="05050102010706020507" pitchFamily="18" charset="2"/>
              </a:rPr>
              <a:t>e</a:t>
            </a:r>
            <a:r>
              <a:rPr lang="en-US" altLang="en-US" sz="3600" smtClean="0">
                <a:latin typeface="Times New Roman" panose="02020603050405020304" pitchFamily="18" charset="0"/>
                <a:sym typeface="Symbol" panose="05050102010706020507" pitchFamily="18" charset="2"/>
              </a:rPr>
              <a:t>  3</a:t>
            </a:r>
            <a:r>
              <a:rPr lang="en-US" altLang="en-US" sz="3600" i="1" smtClean="0">
                <a:latin typeface="Times New Roman" panose="02020603050405020304" pitchFamily="18" charset="0"/>
                <a:sym typeface="Symbol" panose="05050102010706020507" pitchFamily="18" charset="2"/>
              </a:rPr>
              <a:t>v</a:t>
            </a:r>
            <a:r>
              <a:rPr lang="en-US" altLang="en-US" sz="3600" smtClean="0">
                <a:latin typeface="Times New Roman" panose="02020603050405020304" pitchFamily="18" charset="0"/>
                <a:sym typeface="Symbol" panose="05050102010706020507" pitchFamily="18" charset="2"/>
              </a:rPr>
              <a:t> - 6.</a:t>
            </a:r>
          </a:p>
          <a:p>
            <a:pPr eaLnBrk="1" hangingPunct="1"/>
            <a:r>
              <a:rPr lang="en-US" altLang="en-US" sz="3600" smtClean="0">
                <a:latin typeface="Times New Roman" panose="02020603050405020304" pitchFamily="18" charset="0"/>
              </a:rPr>
              <a:t>Is </a:t>
            </a:r>
            <a:r>
              <a:rPr lang="en-US" altLang="en-US" sz="3600" i="1" smtClean="0">
                <a:latin typeface="Times New Roman" panose="02020603050405020304" pitchFamily="18" charset="0"/>
              </a:rPr>
              <a:t>K</a:t>
            </a:r>
            <a:r>
              <a:rPr lang="en-US" altLang="en-US" sz="3600" baseline="-25000" smtClean="0">
                <a:latin typeface="Times New Roman" panose="02020603050405020304" pitchFamily="18" charset="0"/>
              </a:rPr>
              <a:t>5 </a:t>
            </a:r>
            <a:r>
              <a:rPr lang="en-US" altLang="en-US" sz="3600" smtClean="0">
                <a:latin typeface="Times New Roman" panose="02020603050405020304" pitchFamily="18" charset="0"/>
              </a:rPr>
              <a:t>planar?</a:t>
            </a:r>
          </a:p>
        </p:txBody>
      </p:sp>
      <p:grpSp>
        <p:nvGrpSpPr>
          <p:cNvPr id="2" name="Group 4"/>
          <p:cNvGrpSpPr>
            <a:grpSpLocks/>
          </p:cNvGrpSpPr>
          <p:nvPr/>
        </p:nvGrpSpPr>
        <p:grpSpPr bwMode="auto">
          <a:xfrm>
            <a:off x="4724400" y="3276600"/>
            <a:ext cx="3810000" cy="3276600"/>
            <a:chOff x="1023" y="2663"/>
            <a:chExt cx="1146" cy="1089"/>
          </a:xfrm>
        </p:grpSpPr>
        <p:sp>
          <p:nvSpPr>
            <p:cNvPr id="21510"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2"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3"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9"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0"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1509" name="Text Box 17"/>
          <p:cNvSpPr txBox="1">
            <a:spLocks noChangeArrowheads="1"/>
          </p:cNvSpPr>
          <p:nvPr/>
        </p:nvSpPr>
        <p:spPr bwMode="auto">
          <a:xfrm>
            <a:off x="4343400" y="5257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i="1">
                <a:latin typeface="Times New Roman" panose="02020603050405020304" pitchFamily="18" charset="0"/>
              </a:rPr>
              <a:t>K</a:t>
            </a:r>
            <a:r>
              <a:rPr lang="en-US" altLang="en-US" sz="2400" baseline="-25000">
                <a:latin typeface="Times New Roman" panose="02020603050405020304" pitchFamily="18" charset="0"/>
              </a:rPr>
              <a:t>5</a:t>
            </a:r>
          </a:p>
        </p:txBody>
      </p:sp>
    </p:spTree>
    <p:extLst>
      <p:ext uri="{BB962C8B-B14F-4D97-AF65-F5344CB8AC3E}">
        <p14:creationId xmlns:p14="http://schemas.microsoft.com/office/powerpoint/2010/main" val="3662953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additive="base">
                                        <p:cTn id="7" dur="500" fill="hold"/>
                                        <p:tgtEl>
                                          <p:spTgt spid="90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5">
                                            <p:txEl>
                                              <p:pRg st="1" end="1"/>
                                            </p:txEl>
                                          </p:spTgt>
                                        </p:tgtEl>
                                        <p:attrNameLst>
                                          <p:attrName>style.visibility</p:attrName>
                                        </p:attrNameLst>
                                      </p:cBhvr>
                                      <p:to>
                                        <p:strVal val="visible"/>
                                      </p:to>
                                    </p:set>
                                    <p:anim calcmode="lin" valueType="num">
                                      <p:cBhvr additive="base">
                                        <p:cTn id="13" dur="500" fill="hold"/>
                                        <p:tgtEl>
                                          <p:spTgt spid="90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52400"/>
            <a:ext cx="8229600" cy="990600"/>
          </a:xfrm>
        </p:spPr>
        <p:txBody>
          <a:bodyPr/>
          <a:lstStyle/>
          <a:p>
            <a:pPr eaLnBrk="1" hangingPunct="1"/>
            <a:r>
              <a:rPr lang="en-US" altLang="en-US" smtClean="0">
                <a:latin typeface="Times New Roman" panose="02020603050405020304" pitchFamily="18" charset="0"/>
              </a:rPr>
              <a:t>Euler’s Formula (Cont.)</a:t>
            </a:r>
          </a:p>
        </p:txBody>
      </p:sp>
      <p:sp>
        <p:nvSpPr>
          <p:cNvPr id="202755" name="Rectangle 3"/>
          <p:cNvSpPr>
            <a:spLocks noGrp="1" noChangeArrowheads="1"/>
          </p:cNvSpPr>
          <p:nvPr>
            <p:ph type="body" idx="1"/>
          </p:nvPr>
        </p:nvSpPr>
        <p:spPr>
          <a:xfrm>
            <a:off x="228600" y="1447800"/>
            <a:ext cx="8610600" cy="3657600"/>
          </a:xfrm>
        </p:spPr>
        <p:txBody>
          <a:bodyPr/>
          <a:lstStyle/>
          <a:p>
            <a:pPr eaLnBrk="1" hangingPunct="1">
              <a:lnSpc>
                <a:spcPct val="80000"/>
              </a:lnSpc>
            </a:pPr>
            <a:r>
              <a:rPr lang="en-US" altLang="en-US" smtClean="0">
                <a:latin typeface="Times New Roman" panose="02020603050405020304" pitchFamily="18" charset="0"/>
              </a:rPr>
              <a:t>K</a:t>
            </a:r>
            <a:r>
              <a:rPr lang="en-US" altLang="en-US" baseline="-25000" smtClean="0">
                <a:latin typeface="Times New Roman" panose="02020603050405020304" pitchFamily="18" charset="0"/>
              </a:rPr>
              <a:t>5</a:t>
            </a:r>
            <a:r>
              <a:rPr lang="en-US" altLang="en-US" smtClean="0">
                <a:latin typeface="Times New Roman" panose="02020603050405020304" pitchFamily="18" charset="0"/>
              </a:rPr>
              <a:t> has 5 vertices and 10 edges. </a:t>
            </a:r>
          </a:p>
          <a:p>
            <a:pPr eaLnBrk="1" hangingPunct="1">
              <a:lnSpc>
                <a:spcPct val="80000"/>
              </a:lnSpc>
            </a:pPr>
            <a:r>
              <a:rPr lang="en-US" altLang="en-US" smtClean="0">
                <a:latin typeface="Times New Roman" panose="02020603050405020304" pitchFamily="18" charset="0"/>
              </a:rPr>
              <a:t>We see that </a:t>
            </a:r>
            <a:r>
              <a:rPr lang="en-US" altLang="en-US" i="1" smtClean="0">
                <a:latin typeface="Times New Roman" panose="02020603050405020304" pitchFamily="18" charset="0"/>
              </a:rPr>
              <a:t>v</a:t>
            </a:r>
            <a:r>
              <a:rPr lang="en-US" altLang="en-US" smtClean="0">
                <a:latin typeface="Times New Roman" panose="02020603050405020304" pitchFamily="18" charset="0"/>
              </a:rPr>
              <a:t> </a:t>
            </a:r>
            <a:r>
              <a:rPr lang="en-US" altLang="en-US" smtClean="0">
                <a:latin typeface="Times New Roman" panose="02020603050405020304" pitchFamily="18" charset="0"/>
                <a:sym typeface="Symbol" panose="05050102010706020507" pitchFamily="18" charset="2"/>
              </a:rPr>
              <a:t> 3</a:t>
            </a:r>
            <a:r>
              <a:rPr lang="en-US" altLang="en-US" smtClean="0">
                <a:latin typeface="Times New Roman" panose="02020603050405020304" pitchFamily="18" charset="0"/>
              </a:rPr>
              <a:t>.  </a:t>
            </a:r>
          </a:p>
          <a:p>
            <a:pPr eaLnBrk="1" hangingPunct="1">
              <a:lnSpc>
                <a:spcPct val="80000"/>
              </a:lnSpc>
            </a:pPr>
            <a:r>
              <a:rPr lang="en-US" altLang="en-US" smtClean="0">
                <a:latin typeface="Times New Roman" panose="02020603050405020304" pitchFamily="18" charset="0"/>
              </a:rPr>
              <a:t>So, if K</a:t>
            </a:r>
            <a:r>
              <a:rPr lang="en-US" altLang="en-US" baseline="-25000" smtClean="0">
                <a:latin typeface="Times New Roman" panose="02020603050405020304" pitchFamily="18" charset="0"/>
              </a:rPr>
              <a:t>5</a:t>
            </a:r>
            <a:r>
              <a:rPr lang="en-US" altLang="en-US" smtClean="0">
                <a:latin typeface="Times New Roman" panose="02020603050405020304" pitchFamily="18" charset="0"/>
              </a:rPr>
              <a:t> is planar, it must be true that </a:t>
            </a:r>
            <a:r>
              <a:rPr lang="en-US" altLang="en-US" i="1" smtClean="0">
                <a:latin typeface="Times New Roman" panose="02020603050405020304" pitchFamily="18" charset="0"/>
                <a:sym typeface="Symbol" panose="05050102010706020507" pitchFamily="18" charset="2"/>
              </a:rPr>
              <a:t>e</a:t>
            </a:r>
            <a:r>
              <a:rPr lang="en-US" altLang="en-US" smtClean="0">
                <a:latin typeface="Times New Roman" panose="02020603050405020304" pitchFamily="18" charset="0"/>
                <a:sym typeface="Symbol" panose="05050102010706020507" pitchFamily="18" charset="2"/>
              </a:rPr>
              <a:t>  3</a:t>
            </a:r>
            <a:r>
              <a:rPr lang="en-US" altLang="en-US" i="1" smtClean="0">
                <a:latin typeface="Times New Roman" panose="02020603050405020304" pitchFamily="18" charset="0"/>
                <a:sym typeface="Symbol" panose="05050102010706020507" pitchFamily="18" charset="2"/>
              </a:rPr>
              <a:t>v</a:t>
            </a:r>
            <a:r>
              <a:rPr lang="en-US" altLang="en-US" smtClean="0">
                <a:latin typeface="Times New Roman" panose="02020603050405020304" pitchFamily="18" charset="0"/>
                <a:sym typeface="Symbol" panose="05050102010706020507" pitchFamily="18" charset="2"/>
              </a:rPr>
              <a:t> – 6.</a:t>
            </a:r>
          </a:p>
          <a:p>
            <a:pPr eaLnBrk="1" hangingPunct="1">
              <a:lnSpc>
                <a:spcPct val="80000"/>
              </a:lnSpc>
            </a:pPr>
            <a:r>
              <a:rPr lang="en-US" altLang="en-US" smtClean="0">
                <a:latin typeface="Times New Roman" panose="02020603050405020304" pitchFamily="18" charset="0"/>
                <a:sym typeface="Symbol" panose="05050102010706020507" pitchFamily="18" charset="2"/>
              </a:rPr>
              <a:t>3</a:t>
            </a:r>
            <a:r>
              <a:rPr lang="en-US" altLang="en-US" i="1" smtClean="0">
                <a:latin typeface="Times New Roman" panose="02020603050405020304" pitchFamily="18" charset="0"/>
                <a:sym typeface="Symbol" panose="05050102010706020507" pitchFamily="18" charset="2"/>
              </a:rPr>
              <a:t>v</a:t>
            </a:r>
            <a:r>
              <a:rPr lang="en-US" altLang="en-US" smtClean="0">
                <a:latin typeface="Times New Roman" panose="02020603050405020304" pitchFamily="18" charset="0"/>
                <a:sym typeface="Symbol" panose="05050102010706020507" pitchFamily="18" charset="2"/>
              </a:rPr>
              <a:t> – 6  =  3*5 – 6  =  15 – 6  =  9.</a:t>
            </a:r>
            <a:endParaRPr lang="en-US" altLang="en-US" smtClean="0">
              <a:latin typeface="Times New Roman" panose="02020603050405020304" pitchFamily="18" charset="0"/>
            </a:endParaRPr>
          </a:p>
          <a:p>
            <a:pPr eaLnBrk="1" hangingPunct="1">
              <a:lnSpc>
                <a:spcPct val="80000"/>
              </a:lnSpc>
            </a:pPr>
            <a:r>
              <a:rPr lang="en-US" altLang="en-US" smtClean="0">
                <a:latin typeface="Times New Roman" panose="02020603050405020304" pitchFamily="18" charset="0"/>
              </a:rPr>
              <a:t>So </a:t>
            </a:r>
            <a:r>
              <a:rPr lang="en-US" altLang="en-US" i="1" smtClean="0">
                <a:latin typeface="Times New Roman" panose="02020603050405020304" pitchFamily="18" charset="0"/>
              </a:rPr>
              <a:t>e</a:t>
            </a:r>
            <a:r>
              <a:rPr lang="en-US" altLang="en-US" smtClean="0">
                <a:latin typeface="Times New Roman" panose="02020603050405020304" pitchFamily="18" charset="0"/>
              </a:rPr>
              <a:t> must be </a:t>
            </a:r>
            <a:r>
              <a:rPr lang="en-US" altLang="en-US" smtClean="0">
                <a:latin typeface="Times New Roman" panose="02020603050405020304" pitchFamily="18" charset="0"/>
                <a:sym typeface="Symbol" panose="05050102010706020507" pitchFamily="18" charset="2"/>
              </a:rPr>
              <a:t> 9. </a:t>
            </a:r>
          </a:p>
          <a:p>
            <a:pPr eaLnBrk="1" hangingPunct="1">
              <a:lnSpc>
                <a:spcPct val="80000"/>
              </a:lnSpc>
            </a:pPr>
            <a:r>
              <a:rPr lang="en-US" altLang="en-US" smtClean="0">
                <a:latin typeface="Times New Roman" panose="02020603050405020304" pitchFamily="18" charset="0"/>
                <a:sym typeface="Symbol" panose="05050102010706020507" pitchFamily="18" charset="2"/>
              </a:rPr>
              <a:t>But </a:t>
            </a:r>
            <a:r>
              <a:rPr lang="en-US" altLang="en-US" i="1" smtClean="0">
                <a:latin typeface="Times New Roman" panose="02020603050405020304" pitchFamily="18" charset="0"/>
                <a:sym typeface="Symbol" panose="05050102010706020507" pitchFamily="18" charset="2"/>
              </a:rPr>
              <a:t>e</a:t>
            </a:r>
            <a:r>
              <a:rPr lang="en-US" altLang="en-US" smtClean="0">
                <a:latin typeface="Times New Roman" panose="02020603050405020304" pitchFamily="18" charset="0"/>
                <a:sym typeface="Symbol" panose="05050102010706020507" pitchFamily="18" charset="2"/>
              </a:rPr>
              <a:t> = 10.</a:t>
            </a:r>
          </a:p>
          <a:p>
            <a:pPr eaLnBrk="1" hangingPunct="1">
              <a:lnSpc>
                <a:spcPct val="80000"/>
              </a:lnSpc>
            </a:pPr>
            <a:r>
              <a:rPr lang="en-US" altLang="en-US" smtClean="0">
                <a:solidFill>
                  <a:schemeClr val="tx2"/>
                </a:solidFill>
                <a:latin typeface="Times New Roman" panose="02020603050405020304" pitchFamily="18" charset="0"/>
              </a:rPr>
              <a:t>So, </a:t>
            </a:r>
            <a:r>
              <a:rPr lang="en-US" altLang="en-US" i="1" smtClean="0">
                <a:latin typeface="Times New Roman" panose="02020603050405020304" pitchFamily="18" charset="0"/>
              </a:rPr>
              <a:t>K</a:t>
            </a:r>
            <a:r>
              <a:rPr lang="en-US" altLang="en-US" baseline="-25000" smtClean="0">
                <a:latin typeface="Times New Roman" panose="02020603050405020304" pitchFamily="18" charset="0"/>
              </a:rPr>
              <a:t>5 </a:t>
            </a:r>
            <a:r>
              <a:rPr lang="en-US" altLang="en-US" smtClean="0">
                <a:latin typeface="Times New Roman" panose="02020603050405020304" pitchFamily="18" charset="0"/>
              </a:rPr>
              <a:t>is nonplanar.</a:t>
            </a:r>
            <a:r>
              <a:rPr lang="en-US" altLang="en-US" sz="2800" smtClean="0">
                <a:latin typeface="Times New Roman" panose="02020603050405020304" pitchFamily="18" charset="0"/>
              </a:rPr>
              <a:t>  </a:t>
            </a:r>
          </a:p>
        </p:txBody>
      </p:sp>
      <p:grpSp>
        <p:nvGrpSpPr>
          <p:cNvPr id="2" name="Group 4"/>
          <p:cNvGrpSpPr>
            <a:grpSpLocks/>
          </p:cNvGrpSpPr>
          <p:nvPr/>
        </p:nvGrpSpPr>
        <p:grpSpPr bwMode="auto">
          <a:xfrm>
            <a:off x="5486400" y="3581400"/>
            <a:ext cx="3200400" cy="2971800"/>
            <a:chOff x="1023" y="2663"/>
            <a:chExt cx="1146" cy="1089"/>
          </a:xfrm>
        </p:grpSpPr>
        <p:sp>
          <p:nvSpPr>
            <p:cNvPr id="22534"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5"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6"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7"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3"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4"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2533" name="Text Box 16"/>
          <p:cNvSpPr txBox="1">
            <a:spLocks noChangeArrowheads="1"/>
          </p:cNvSpPr>
          <p:nvPr/>
        </p:nvSpPr>
        <p:spPr bwMode="auto">
          <a:xfrm>
            <a:off x="5181600" y="55626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200">
                <a:latin typeface="Times New Roman" panose="02020603050405020304" pitchFamily="18" charset="0"/>
              </a:rPr>
              <a:t>K</a:t>
            </a:r>
            <a:r>
              <a:rPr lang="en-US" altLang="en-US" sz="3200" baseline="-25000">
                <a:latin typeface="Times New Roman" panose="02020603050405020304" pitchFamily="18" charset="0"/>
              </a:rPr>
              <a:t>5</a:t>
            </a:r>
            <a:endParaRPr lang="en-US" altLang="en-US" sz="320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458969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755">
                                            <p:txEl>
                                              <p:pRg st="1" end="1"/>
                                            </p:txEl>
                                          </p:spTgt>
                                        </p:tgtEl>
                                        <p:attrNameLst>
                                          <p:attrName>style.visibility</p:attrName>
                                        </p:attrNameLst>
                                      </p:cBhvr>
                                      <p:to>
                                        <p:strVal val="visible"/>
                                      </p:to>
                                    </p:set>
                                    <p:anim calcmode="lin" valueType="num">
                                      <p:cBhvr additive="base">
                                        <p:cTn id="13" dur="500" fill="hold"/>
                                        <p:tgtEl>
                                          <p:spTgt spid="202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2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755">
                                            <p:txEl>
                                              <p:pRg st="2" end="2"/>
                                            </p:txEl>
                                          </p:spTgt>
                                        </p:tgtEl>
                                        <p:attrNameLst>
                                          <p:attrName>style.visibility</p:attrName>
                                        </p:attrNameLst>
                                      </p:cBhvr>
                                      <p:to>
                                        <p:strVal val="visible"/>
                                      </p:to>
                                    </p:set>
                                    <p:anim calcmode="lin" valueType="num">
                                      <p:cBhvr additive="base">
                                        <p:cTn id="19" dur="500" fill="hold"/>
                                        <p:tgtEl>
                                          <p:spTgt spid="202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2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2755">
                                            <p:txEl>
                                              <p:pRg st="3" end="3"/>
                                            </p:txEl>
                                          </p:spTgt>
                                        </p:tgtEl>
                                        <p:attrNameLst>
                                          <p:attrName>style.visibility</p:attrName>
                                        </p:attrNameLst>
                                      </p:cBhvr>
                                      <p:to>
                                        <p:strVal val="visible"/>
                                      </p:to>
                                    </p:set>
                                    <p:anim calcmode="lin" valueType="num">
                                      <p:cBhvr additive="base">
                                        <p:cTn id="25" dur="500" fill="hold"/>
                                        <p:tgtEl>
                                          <p:spTgt spid="202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2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2755">
                                            <p:txEl>
                                              <p:pRg st="4" end="4"/>
                                            </p:txEl>
                                          </p:spTgt>
                                        </p:tgtEl>
                                        <p:attrNameLst>
                                          <p:attrName>style.visibility</p:attrName>
                                        </p:attrNameLst>
                                      </p:cBhvr>
                                      <p:to>
                                        <p:strVal val="visible"/>
                                      </p:to>
                                    </p:set>
                                    <p:anim calcmode="lin" valueType="num">
                                      <p:cBhvr additive="base">
                                        <p:cTn id="31" dur="500" fill="hold"/>
                                        <p:tgtEl>
                                          <p:spTgt spid="2027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2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2755">
                                            <p:txEl>
                                              <p:pRg st="5" end="5"/>
                                            </p:txEl>
                                          </p:spTgt>
                                        </p:tgtEl>
                                        <p:attrNameLst>
                                          <p:attrName>style.visibility</p:attrName>
                                        </p:attrNameLst>
                                      </p:cBhvr>
                                      <p:to>
                                        <p:strVal val="visible"/>
                                      </p:to>
                                    </p:set>
                                    <p:anim calcmode="lin" valueType="num">
                                      <p:cBhvr additive="base">
                                        <p:cTn id="37" dur="500" fill="hold"/>
                                        <p:tgtEl>
                                          <p:spTgt spid="2027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02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2755">
                                            <p:txEl>
                                              <p:pRg st="6" end="6"/>
                                            </p:txEl>
                                          </p:spTgt>
                                        </p:tgtEl>
                                        <p:attrNameLst>
                                          <p:attrName>style.visibility</p:attrName>
                                        </p:attrNameLst>
                                      </p:cBhvr>
                                      <p:to>
                                        <p:strVal val="visible"/>
                                      </p:to>
                                    </p:set>
                                    <p:anim calcmode="lin" valueType="num">
                                      <p:cBhvr additive="base">
                                        <p:cTn id="43" dur="500" fill="hold"/>
                                        <p:tgtEl>
                                          <p:spTgt spid="20275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02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 (Cont.)</a:t>
            </a:r>
          </a:p>
        </p:txBody>
      </p:sp>
      <p:sp>
        <p:nvSpPr>
          <p:cNvPr id="91139" name="Rectangle 3"/>
          <p:cNvSpPr>
            <a:spLocks noGrp="1" noChangeArrowheads="1"/>
          </p:cNvSpPr>
          <p:nvPr>
            <p:ph type="body" idx="1"/>
          </p:nvPr>
        </p:nvSpPr>
        <p:spPr>
          <a:xfrm>
            <a:off x="228600" y="1371600"/>
            <a:ext cx="8686800" cy="1676400"/>
          </a:xfrm>
        </p:spPr>
        <p:txBody>
          <a:bodyPr>
            <a:normAutofit lnSpcReduction="10000"/>
          </a:bodyPr>
          <a:lstStyle/>
          <a:p>
            <a:pPr eaLnBrk="1" hangingPunct="1"/>
            <a:r>
              <a:rPr lang="en-US" altLang="en-US" sz="3600" smtClean="0">
                <a:solidFill>
                  <a:schemeClr val="tx2"/>
                </a:solidFill>
                <a:latin typeface="Times New Roman" panose="02020603050405020304" pitchFamily="18" charset="0"/>
                <a:sym typeface="Symbol" panose="05050102010706020507" pitchFamily="18" charset="2"/>
              </a:rPr>
              <a:t>Corollary 2:</a:t>
            </a:r>
            <a:r>
              <a:rPr lang="en-US" altLang="en-US" sz="3600" smtClean="0">
                <a:latin typeface="Times New Roman" panose="02020603050405020304" pitchFamily="18" charset="0"/>
                <a:sym typeface="Symbol" panose="05050102010706020507" pitchFamily="18" charset="2"/>
              </a:rPr>
              <a:t> If </a:t>
            </a:r>
            <a:r>
              <a:rPr lang="en-US" altLang="en-US" sz="3600" i="1" smtClean="0">
                <a:latin typeface="Times New Roman" panose="02020603050405020304" pitchFamily="18" charset="0"/>
                <a:sym typeface="Symbol" panose="05050102010706020507" pitchFamily="18" charset="2"/>
              </a:rPr>
              <a:t>G</a:t>
            </a:r>
            <a:r>
              <a:rPr lang="en-US" altLang="en-US" sz="3600" smtClean="0">
                <a:latin typeface="Times New Roman" panose="02020603050405020304" pitchFamily="18" charset="0"/>
                <a:sym typeface="Symbol" panose="05050102010706020507" pitchFamily="18" charset="2"/>
              </a:rPr>
              <a:t> is a connected planar simple graph, then </a:t>
            </a:r>
            <a:r>
              <a:rPr lang="en-US" altLang="en-US" sz="3600" i="1" smtClean="0">
                <a:latin typeface="Times New Roman" panose="02020603050405020304" pitchFamily="18" charset="0"/>
                <a:sym typeface="Symbol" panose="05050102010706020507" pitchFamily="18" charset="2"/>
              </a:rPr>
              <a:t>G</a:t>
            </a:r>
            <a:r>
              <a:rPr lang="en-US" altLang="en-US" sz="3600" smtClean="0">
                <a:latin typeface="Times New Roman" panose="02020603050405020304" pitchFamily="18" charset="0"/>
                <a:sym typeface="Symbol" panose="05050102010706020507" pitchFamily="18" charset="2"/>
              </a:rPr>
              <a:t> must have a vertex of degree not exceeding 5.</a:t>
            </a:r>
          </a:p>
        </p:txBody>
      </p:sp>
      <p:sp>
        <p:nvSpPr>
          <p:cNvPr id="1029" name="TextBox 3"/>
          <p:cNvSpPr txBox="1">
            <a:spLocks noChangeArrowheads="1"/>
          </p:cNvSpPr>
          <p:nvPr/>
        </p:nvSpPr>
        <p:spPr bwMode="auto">
          <a:xfrm>
            <a:off x="685800" y="3429000"/>
            <a:ext cx="79009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If G has one or two vertices, it is true; </a:t>
            </a:r>
          </a:p>
          <a:p>
            <a:pPr algn="l" eaLnBrk="1" hangingPunct="1"/>
            <a:r>
              <a:rPr lang="en-US" altLang="en-US"/>
              <a:t>thus, we assume that G has at least three vertices.</a:t>
            </a:r>
          </a:p>
          <a:p>
            <a:pPr algn="l" eaLnBrk="1" hangingPunct="1"/>
            <a:endParaRPr lang="en-US" altLang="en-US"/>
          </a:p>
          <a:p>
            <a:pPr algn="l" eaLnBrk="1" hangingPunct="1"/>
            <a:r>
              <a:rPr lang="en-US" altLang="en-US"/>
              <a:t>If the degree of each vertex were at least 6, then by Handshaking Theorem,</a:t>
            </a:r>
          </a:p>
          <a:p>
            <a:pPr algn="l" eaLnBrk="1" hangingPunct="1"/>
            <a:r>
              <a:rPr lang="en-US" altLang="en-US"/>
              <a:t>2e ≥ 6v, i.e., e ≥ 3v,</a:t>
            </a:r>
          </a:p>
          <a:p>
            <a:pPr algn="l" eaLnBrk="1" hangingPunct="1"/>
            <a:endParaRPr lang="en-US" altLang="en-US"/>
          </a:p>
          <a:p>
            <a:pPr algn="l" eaLnBrk="1" hangingPunct="1"/>
            <a:r>
              <a:rPr lang="en-US" altLang="en-US"/>
              <a:t>but this contradicts the inequality from</a:t>
            </a:r>
          </a:p>
          <a:p>
            <a:pPr algn="l" eaLnBrk="1" hangingPunct="1"/>
            <a:r>
              <a:rPr lang="en-US" altLang="en-US"/>
              <a:t>Corollary 1: </a:t>
            </a:r>
            <a:r>
              <a:rPr lang="en-US" altLang="en-US">
                <a:solidFill>
                  <a:schemeClr val="tx2"/>
                </a:solidFill>
                <a:latin typeface="Times New Roman" panose="02020603050405020304" pitchFamily="18" charset="0"/>
              </a:rPr>
              <a:t> 1</a:t>
            </a:r>
            <a:r>
              <a:rPr lang="en-US" altLang="en-US"/>
              <a:t> e ≤ 3v – 6.</a:t>
            </a:r>
          </a:p>
          <a:p>
            <a:pPr algn="l" eaLnBrk="1" hangingPunct="1"/>
            <a:endParaRPr lang="en-US" altLang="en-US"/>
          </a:p>
        </p:txBody>
      </p:sp>
      <p:graphicFrame>
        <p:nvGraphicFramePr>
          <p:cNvPr id="1026" name="Object 4"/>
          <p:cNvGraphicFramePr>
            <a:graphicFrameLocks noChangeAspect="1"/>
          </p:cNvGraphicFramePr>
          <p:nvPr/>
        </p:nvGraphicFramePr>
        <p:xfrm>
          <a:off x="5943600" y="4876800"/>
          <a:ext cx="2884488" cy="1066800"/>
        </p:xfrm>
        <a:graphic>
          <a:graphicData uri="http://schemas.openxmlformats.org/presentationml/2006/ole">
            <mc:AlternateContent xmlns:mc="http://schemas.openxmlformats.org/markup-compatibility/2006">
              <mc:Choice xmlns:v="urn:schemas-microsoft-com:vml" Requires="v">
                <p:oleObj spid="_x0000_s1026" name="Equation" r:id="rId3" imgW="927000" imgH="342720" progId="Equation.3">
                  <p:embed/>
                </p:oleObj>
              </mc:Choice>
              <mc:Fallback>
                <p:oleObj name="Equation" r:id="rId3" imgW="9270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876800"/>
                        <a:ext cx="28844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71700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 (Cont.)</a:t>
            </a:r>
          </a:p>
        </p:txBody>
      </p:sp>
      <p:sp>
        <p:nvSpPr>
          <p:cNvPr id="212995" name="Rectangle 3"/>
          <p:cNvSpPr>
            <a:spLocks noGrp="1" noChangeArrowheads="1"/>
          </p:cNvSpPr>
          <p:nvPr>
            <p:ph type="body" idx="1"/>
          </p:nvPr>
        </p:nvSpPr>
        <p:spPr>
          <a:xfrm>
            <a:off x="228600" y="1371600"/>
            <a:ext cx="8686800" cy="2514600"/>
          </a:xfrm>
        </p:spPr>
        <p:txBody>
          <a:bodyPr/>
          <a:lstStyle/>
          <a:p>
            <a:pPr eaLnBrk="1" hangingPunct="1"/>
            <a:r>
              <a:rPr lang="en-US" altLang="en-US" sz="3600" smtClean="0">
                <a:solidFill>
                  <a:schemeClr val="tx2"/>
                </a:solidFill>
                <a:latin typeface="Times New Roman" panose="02020603050405020304" pitchFamily="18" charset="0"/>
                <a:sym typeface="Symbol" panose="05050102010706020507" pitchFamily="18" charset="2"/>
              </a:rPr>
              <a:t>Corollary 3:</a:t>
            </a:r>
            <a:r>
              <a:rPr lang="en-US" altLang="en-US" sz="3600" smtClean="0">
                <a:latin typeface="Times New Roman" panose="02020603050405020304" pitchFamily="18" charset="0"/>
                <a:sym typeface="Symbol" panose="05050102010706020507" pitchFamily="18" charset="2"/>
              </a:rPr>
              <a:t> If a connected planar simple graph has </a:t>
            </a:r>
            <a:r>
              <a:rPr lang="en-US" altLang="en-US" sz="3600" i="1" smtClean="0">
                <a:latin typeface="Times New Roman" panose="02020603050405020304" pitchFamily="18" charset="0"/>
                <a:sym typeface="Symbol" panose="05050102010706020507" pitchFamily="18" charset="2"/>
              </a:rPr>
              <a:t>e</a:t>
            </a:r>
            <a:r>
              <a:rPr lang="en-US" altLang="en-US" sz="3600" smtClean="0">
                <a:latin typeface="Times New Roman" panose="02020603050405020304" pitchFamily="18" charset="0"/>
                <a:sym typeface="Symbol" panose="05050102010706020507" pitchFamily="18" charset="2"/>
              </a:rPr>
              <a:t> edges and </a:t>
            </a:r>
            <a:r>
              <a:rPr lang="en-US" altLang="en-US" sz="3600" i="1" smtClean="0">
                <a:latin typeface="Times New Roman" panose="02020603050405020304" pitchFamily="18" charset="0"/>
                <a:sym typeface="Symbol" panose="05050102010706020507" pitchFamily="18" charset="2"/>
              </a:rPr>
              <a:t>v</a:t>
            </a:r>
            <a:r>
              <a:rPr lang="en-US" altLang="en-US" sz="3600" smtClean="0">
                <a:latin typeface="Times New Roman" panose="02020603050405020304" pitchFamily="18" charset="0"/>
                <a:sym typeface="Symbol" panose="05050102010706020507" pitchFamily="18" charset="2"/>
              </a:rPr>
              <a:t> vertices with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a:t>
            </a:r>
            <a:r>
              <a:rPr lang="en-US" altLang="en-US" sz="3600" smtClean="0">
                <a:latin typeface="Times New Roman" panose="02020603050405020304" pitchFamily="18" charset="0"/>
                <a:sym typeface="Symbol" panose="05050102010706020507" pitchFamily="18" charset="2"/>
              </a:rPr>
              <a:t> 3 and no circuits of length 3, then </a:t>
            </a:r>
            <a:r>
              <a:rPr lang="en-US" altLang="en-US" sz="3600" i="1" smtClean="0">
                <a:latin typeface="Times New Roman" panose="02020603050405020304" pitchFamily="18" charset="0"/>
                <a:sym typeface="Symbol" panose="05050102010706020507" pitchFamily="18" charset="2"/>
              </a:rPr>
              <a:t>e</a:t>
            </a:r>
            <a:r>
              <a:rPr lang="en-US" altLang="en-US" sz="3600" smtClean="0">
                <a:latin typeface="Times New Roman" panose="02020603050405020304" pitchFamily="18" charset="0"/>
                <a:sym typeface="Symbol" panose="05050102010706020507" pitchFamily="18" charset="2"/>
              </a:rPr>
              <a:t>  2</a:t>
            </a:r>
            <a:r>
              <a:rPr lang="en-US" altLang="en-US" sz="3600" i="1" smtClean="0">
                <a:latin typeface="Times New Roman" panose="02020603050405020304" pitchFamily="18" charset="0"/>
                <a:sym typeface="Symbol" panose="05050102010706020507" pitchFamily="18" charset="2"/>
              </a:rPr>
              <a:t>v</a:t>
            </a:r>
            <a:r>
              <a:rPr lang="en-US" altLang="en-US" sz="3600" smtClean="0">
                <a:latin typeface="Times New Roman" panose="02020603050405020304" pitchFamily="18" charset="0"/>
                <a:sym typeface="Symbol" panose="05050102010706020507" pitchFamily="18" charset="2"/>
              </a:rPr>
              <a:t> - 4.</a:t>
            </a:r>
          </a:p>
          <a:p>
            <a:pPr eaLnBrk="1" hangingPunct="1">
              <a:lnSpc>
                <a:spcPct val="90000"/>
              </a:lnSpc>
            </a:pPr>
            <a:r>
              <a:rPr lang="en-US" altLang="en-US" sz="3600" smtClean="0">
                <a:latin typeface="Times New Roman" panose="02020603050405020304" pitchFamily="18" charset="0"/>
              </a:rPr>
              <a:t>Is </a:t>
            </a:r>
            <a:r>
              <a:rPr lang="en-US" altLang="en-US" sz="3600" i="1" smtClean="0">
                <a:latin typeface="Times New Roman" panose="02020603050405020304" pitchFamily="18" charset="0"/>
              </a:rPr>
              <a:t>K</a:t>
            </a:r>
            <a:r>
              <a:rPr lang="en-US" altLang="en-US" sz="3600" baseline="-25000" smtClean="0">
                <a:latin typeface="Times New Roman" panose="02020603050405020304" pitchFamily="18" charset="0"/>
              </a:rPr>
              <a:t>3,3 </a:t>
            </a:r>
            <a:r>
              <a:rPr lang="en-US" altLang="en-US" sz="3600" smtClean="0">
                <a:latin typeface="Times New Roman" panose="02020603050405020304" pitchFamily="18" charset="0"/>
              </a:rPr>
              <a:t>planar?</a:t>
            </a:r>
          </a:p>
        </p:txBody>
      </p:sp>
      <p:grpSp>
        <p:nvGrpSpPr>
          <p:cNvPr id="2" name="Group 4"/>
          <p:cNvGrpSpPr>
            <a:grpSpLocks/>
          </p:cNvGrpSpPr>
          <p:nvPr/>
        </p:nvGrpSpPr>
        <p:grpSpPr bwMode="auto">
          <a:xfrm>
            <a:off x="5715000" y="4114800"/>
            <a:ext cx="2709863" cy="1905000"/>
            <a:chOff x="2198" y="3014"/>
            <a:chExt cx="1371" cy="863"/>
          </a:xfrm>
        </p:grpSpPr>
        <p:sp>
          <p:nvSpPr>
            <p:cNvPr id="23557"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58"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59"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1"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2"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6"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7"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8"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9"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0"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1"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5767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 calcmode="lin" valueType="num">
                                      <p:cBhvr additive="base">
                                        <p:cTn id="7" dur="500" fill="hold"/>
                                        <p:tgtEl>
                                          <p:spTgt spid="212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5">
                                            <p:txEl>
                                              <p:pRg st="1" end="1"/>
                                            </p:txEl>
                                          </p:spTgt>
                                        </p:tgtEl>
                                        <p:attrNameLst>
                                          <p:attrName>style.visibility</p:attrName>
                                        </p:attrNameLst>
                                      </p:cBhvr>
                                      <p:to>
                                        <p:strVal val="visible"/>
                                      </p:to>
                                    </p:set>
                                    <p:anim calcmode="lin" valueType="num">
                                      <p:cBhvr additive="base">
                                        <p:cTn id="13" dur="500" fill="hold"/>
                                        <p:tgtEl>
                                          <p:spTgt spid="212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 (Cont.)</a:t>
            </a:r>
          </a:p>
        </p:txBody>
      </p:sp>
      <p:sp>
        <p:nvSpPr>
          <p:cNvPr id="214019" name="Rectangle 3"/>
          <p:cNvSpPr>
            <a:spLocks noGrp="1" noChangeArrowheads="1"/>
          </p:cNvSpPr>
          <p:nvPr>
            <p:ph type="body" idx="1"/>
          </p:nvPr>
        </p:nvSpPr>
        <p:spPr>
          <a:xfrm>
            <a:off x="228600" y="1371600"/>
            <a:ext cx="8686800" cy="3810000"/>
          </a:xfrm>
        </p:spPr>
        <p:txBody>
          <a:bodyPr/>
          <a:lstStyle/>
          <a:p>
            <a:pPr eaLnBrk="1" hangingPunct="1"/>
            <a:r>
              <a:rPr lang="en-US" altLang="en-US" sz="2800" i="1" smtClean="0">
                <a:latin typeface="Times New Roman" panose="02020603050405020304" pitchFamily="18" charset="0"/>
              </a:rPr>
              <a:t>K</a:t>
            </a:r>
            <a:r>
              <a:rPr lang="en-US" altLang="en-US" sz="2800" baseline="-25000" smtClean="0">
                <a:latin typeface="Times New Roman" panose="02020603050405020304" pitchFamily="18" charset="0"/>
              </a:rPr>
              <a:t>3,3</a:t>
            </a:r>
            <a:r>
              <a:rPr lang="en-US" altLang="en-US" sz="2800" smtClean="0">
                <a:latin typeface="Times New Roman" panose="02020603050405020304" pitchFamily="18" charset="0"/>
              </a:rPr>
              <a:t> has 6 vertices and 9 edges. </a:t>
            </a:r>
          </a:p>
          <a:p>
            <a:pPr eaLnBrk="1" hangingPunct="1"/>
            <a:r>
              <a:rPr lang="en-US" altLang="en-US" sz="2800" smtClean="0">
                <a:latin typeface="Times New Roman" panose="02020603050405020304" pitchFamily="18" charset="0"/>
              </a:rPr>
              <a:t>Obviously, v </a:t>
            </a:r>
            <a:r>
              <a:rPr lang="en-US" altLang="en-US" sz="2800" smtClean="0">
                <a:latin typeface="Times New Roman" panose="02020603050405020304" pitchFamily="18" charset="0"/>
                <a:sym typeface="Symbol" panose="05050102010706020507" pitchFamily="18" charset="2"/>
              </a:rPr>
              <a:t> 3 and there are no circuits of length 3.  </a:t>
            </a:r>
          </a:p>
          <a:p>
            <a:pPr eaLnBrk="1" hangingPunct="1"/>
            <a:r>
              <a:rPr lang="en-US" altLang="en-US" sz="2800" smtClean="0">
                <a:latin typeface="Times New Roman" panose="02020603050405020304" pitchFamily="18" charset="0"/>
                <a:sym typeface="Symbol" panose="05050102010706020507" pitchFamily="18" charset="2"/>
              </a:rPr>
              <a:t>If </a:t>
            </a:r>
            <a:r>
              <a:rPr lang="en-US" altLang="en-US" sz="2800" i="1" smtClean="0">
                <a:latin typeface="Times New Roman" panose="02020603050405020304" pitchFamily="18" charset="0"/>
              </a:rPr>
              <a:t>K</a:t>
            </a:r>
            <a:r>
              <a:rPr lang="en-US" altLang="en-US" sz="2800" baseline="-25000" smtClean="0">
                <a:latin typeface="Times New Roman" panose="02020603050405020304" pitchFamily="18" charset="0"/>
              </a:rPr>
              <a:t>3,3</a:t>
            </a:r>
            <a:r>
              <a:rPr lang="en-US" altLang="en-US" sz="2800" smtClean="0">
                <a:latin typeface="Times New Roman" panose="02020603050405020304" pitchFamily="18" charset="0"/>
              </a:rPr>
              <a:t> were planar, then </a:t>
            </a:r>
            <a:r>
              <a:rPr lang="en-US" altLang="en-US" sz="2800" i="1" smtClean="0">
                <a:latin typeface="Times New Roman" panose="02020603050405020304" pitchFamily="18" charset="0"/>
                <a:sym typeface="Symbol" panose="05050102010706020507" pitchFamily="18" charset="2"/>
              </a:rPr>
              <a:t>e</a:t>
            </a:r>
            <a:r>
              <a:rPr lang="en-US" altLang="en-US" sz="2800" smtClean="0">
                <a:latin typeface="Times New Roman" panose="02020603050405020304" pitchFamily="18" charset="0"/>
                <a:sym typeface="Symbol" panose="05050102010706020507" pitchFamily="18" charset="2"/>
              </a:rPr>
              <a:t>  2</a:t>
            </a:r>
            <a:r>
              <a:rPr lang="en-US" altLang="en-US" sz="2800" i="1" smtClean="0">
                <a:latin typeface="Times New Roman" panose="02020603050405020304" pitchFamily="18" charset="0"/>
                <a:sym typeface="Symbol" panose="05050102010706020507" pitchFamily="18" charset="2"/>
              </a:rPr>
              <a:t>v</a:t>
            </a:r>
            <a:r>
              <a:rPr lang="en-US" altLang="en-US" sz="2800" smtClean="0">
                <a:latin typeface="Times New Roman" panose="02020603050405020304" pitchFamily="18" charset="0"/>
                <a:sym typeface="Symbol" panose="05050102010706020507" pitchFamily="18" charset="2"/>
              </a:rPr>
              <a:t> – 4 would have to be true.  </a:t>
            </a:r>
          </a:p>
          <a:p>
            <a:pPr eaLnBrk="1" hangingPunct="1"/>
            <a:r>
              <a:rPr lang="en-US" altLang="en-US" sz="2800" smtClean="0">
                <a:latin typeface="Times New Roman" panose="02020603050405020304" pitchFamily="18" charset="0"/>
                <a:sym typeface="Symbol" panose="05050102010706020507" pitchFamily="18" charset="2"/>
              </a:rPr>
              <a:t>2</a:t>
            </a:r>
            <a:r>
              <a:rPr lang="en-US" altLang="en-US" sz="2800" i="1" smtClean="0">
                <a:latin typeface="Times New Roman" panose="02020603050405020304" pitchFamily="18" charset="0"/>
                <a:sym typeface="Symbol" panose="05050102010706020507" pitchFamily="18" charset="2"/>
              </a:rPr>
              <a:t>v</a:t>
            </a:r>
            <a:r>
              <a:rPr lang="en-US" altLang="en-US" sz="2800" smtClean="0">
                <a:latin typeface="Times New Roman" panose="02020603050405020304" pitchFamily="18" charset="0"/>
                <a:sym typeface="Symbol" panose="05050102010706020507" pitchFamily="18" charset="2"/>
              </a:rPr>
              <a:t> – 4  = 2*6 – 4  = 8 </a:t>
            </a:r>
          </a:p>
          <a:p>
            <a:pPr eaLnBrk="1" hangingPunct="1"/>
            <a:r>
              <a:rPr lang="en-US" altLang="en-US" sz="2800" smtClean="0">
                <a:latin typeface="Times New Roman" panose="02020603050405020304" pitchFamily="18" charset="0"/>
                <a:sym typeface="Symbol" panose="05050102010706020507" pitchFamily="18" charset="2"/>
              </a:rPr>
              <a:t>So </a:t>
            </a:r>
            <a:r>
              <a:rPr lang="en-US" altLang="en-US" sz="2800" i="1" smtClean="0">
                <a:latin typeface="Times New Roman" panose="02020603050405020304" pitchFamily="18" charset="0"/>
                <a:sym typeface="Symbol" panose="05050102010706020507" pitchFamily="18" charset="2"/>
              </a:rPr>
              <a:t>e</a:t>
            </a:r>
            <a:r>
              <a:rPr lang="en-US" altLang="en-US" sz="2800" smtClean="0">
                <a:latin typeface="Times New Roman" panose="02020603050405020304" pitchFamily="18" charset="0"/>
                <a:sym typeface="Symbol" panose="05050102010706020507" pitchFamily="18" charset="2"/>
              </a:rPr>
              <a:t> must be  8.</a:t>
            </a:r>
          </a:p>
          <a:p>
            <a:pPr eaLnBrk="1" hangingPunct="1"/>
            <a:r>
              <a:rPr lang="en-US" altLang="en-US" sz="2800" smtClean="0">
                <a:latin typeface="Times New Roman" panose="02020603050405020304" pitchFamily="18" charset="0"/>
                <a:sym typeface="Symbol" panose="05050102010706020507" pitchFamily="18" charset="2"/>
              </a:rPr>
              <a:t>But </a:t>
            </a:r>
            <a:r>
              <a:rPr lang="en-US" altLang="en-US" sz="2800" i="1" smtClean="0">
                <a:latin typeface="Times New Roman" panose="02020603050405020304" pitchFamily="18" charset="0"/>
                <a:sym typeface="Symbol" panose="05050102010706020507" pitchFamily="18" charset="2"/>
              </a:rPr>
              <a:t>e</a:t>
            </a:r>
            <a:r>
              <a:rPr lang="en-US" altLang="en-US" sz="2800" smtClean="0">
                <a:latin typeface="Times New Roman" panose="02020603050405020304" pitchFamily="18" charset="0"/>
                <a:sym typeface="Symbol" panose="05050102010706020507" pitchFamily="18" charset="2"/>
              </a:rPr>
              <a:t> = 9.</a:t>
            </a:r>
          </a:p>
          <a:p>
            <a:pPr eaLnBrk="1" hangingPunct="1"/>
            <a:r>
              <a:rPr lang="en-US" altLang="en-US" sz="2800" smtClean="0">
                <a:latin typeface="Times New Roman" panose="02020603050405020304" pitchFamily="18" charset="0"/>
                <a:sym typeface="Symbol" panose="05050102010706020507" pitchFamily="18" charset="2"/>
              </a:rPr>
              <a:t>So </a:t>
            </a:r>
            <a:r>
              <a:rPr lang="en-US" altLang="en-US" sz="2800" i="1" smtClean="0">
                <a:latin typeface="Times New Roman" panose="02020603050405020304" pitchFamily="18" charset="0"/>
              </a:rPr>
              <a:t>K</a:t>
            </a:r>
            <a:r>
              <a:rPr lang="en-US" altLang="en-US" sz="2800" baseline="-25000" smtClean="0">
                <a:latin typeface="Times New Roman" panose="02020603050405020304" pitchFamily="18" charset="0"/>
              </a:rPr>
              <a:t>3,3 </a:t>
            </a:r>
            <a:r>
              <a:rPr lang="en-US" altLang="en-US" sz="2800" smtClean="0">
                <a:latin typeface="Times New Roman" panose="02020603050405020304" pitchFamily="18" charset="0"/>
              </a:rPr>
              <a:t>is nonplanar.</a:t>
            </a:r>
            <a:endParaRPr lang="en-US" altLang="en-US" sz="2800" baseline="-25000" smtClean="0">
              <a:latin typeface="Times New Roman" panose="02020603050405020304" pitchFamily="18" charset="0"/>
            </a:endParaRPr>
          </a:p>
        </p:txBody>
      </p:sp>
      <p:grpSp>
        <p:nvGrpSpPr>
          <p:cNvPr id="2" name="Group 4"/>
          <p:cNvGrpSpPr>
            <a:grpSpLocks/>
          </p:cNvGrpSpPr>
          <p:nvPr/>
        </p:nvGrpSpPr>
        <p:grpSpPr bwMode="auto">
          <a:xfrm>
            <a:off x="4876800" y="3429000"/>
            <a:ext cx="3548063" cy="2590800"/>
            <a:chOff x="2198" y="3014"/>
            <a:chExt cx="1371" cy="863"/>
          </a:xfrm>
        </p:grpSpPr>
        <p:sp>
          <p:nvSpPr>
            <p:cNvPr id="24582"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5"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6"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7"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0"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2"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3"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4"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5"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6"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4581" name="Text Box 21"/>
          <p:cNvSpPr txBox="1">
            <a:spLocks noChangeArrowheads="1"/>
          </p:cNvSpPr>
          <p:nvPr/>
        </p:nvSpPr>
        <p:spPr bwMode="auto">
          <a:xfrm>
            <a:off x="5257800" y="6096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i="1"/>
              <a:t>K</a:t>
            </a:r>
            <a:r>
              <a:rPr lang="en-US" altLang="en-US" baseline="-25000"/>
              <a:t>3,3</a:t>
            </a:r>
          </a:p>
        </p:txBody>
      </p:sp>
    </p:spTree>
    <p:extLst>
      <p:ext uri="{BB962C8B-B14F-4D97-AF65-F5344CB8AC3E}">
        <p14:creationId xmlns:p14="http://schemas.microsoft.com/office/powerpoint/2010/main" val="480271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anim calcmode="lin" valueType="num">
                                      <p:cBhvr additive="base">
                                        <p:cTn id="13" dur="500" fill="hold"/>
                                        <p:tgtEl>
                                          <p:spTgt spid="214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4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anim calcmode="lin" valueType="num">
                                      <p:cBhvr additive="base">
                                        <p:cTn id="19" dur="500" fill="hold"/>
                                        <p:tgtEl>
                                          <p:spTgt spid="214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4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4019">
                                            <p:txEl>
                                              <p:pRg st="3" end="3"/>
                                            </p:txEl>
                                          </p:spTgt>
                                        </p:tgtEl>
                                        <p:attrNameLst>
                                          <p:attrName>style.visibility</p:attrName>
                                        </p:attrNameLst>
                                      </p:cBhvr>
                                      <p:to>
                                        <p:strVal val="visible"/>
                                      </p:to>
                                    </p:set>
                                    <p:anim calcmode="lin" valueType="num">
                                      <p:cBhvr additive="base">
                                        <p:cTn id="25" dur="500" fill="hold"/>
                                        <p:tgtEl>
                                          <p:spTgt spid="214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4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4019">
                                            <p:txEl>
                                              <p:pRg st="4" end="4"/>
                                            </p:txEl>
                                          </p:spTgt>
                                        </p:tgtEl>
                                        <p:attrNameLst>
                                          <p:attrName>style.visibility</p:attrName>
                                        </p:attrNameLst>
                                      </p:cBhvr>
                                      <p:to>
                                        <p:strVal val="visible"/>
                                      </p:to>
                                    </p:set>
                                    <p:anim calcmode="lin" valueType="num">
                                      <p:cBhvr additive="base">
                                        <p:cTn id="31" dur="500" fill="hold"/>
                                        <p:tgtEl>
                                          <p:spTgt spid="2140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4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4019">
                                            <p:txEl>
                                              <p:pRg st="5" end="5"/>
                                            </p:txEl>
                                          </p:spTgt>
                                        </p:tgtEl>
                                        <p:attrNameLst>
                                          <p:attrName>style.visibility</p:attrName>
                                        </p:attrNameLst>
                                      </p:cBhvr>
                                      <p:to>
                                        <p:strVal val="visible"/>
                                      </p:to>
                                    </p:set>
                                    <p:anim calcmode="lin" valueType="num">
                                      <p:cBhvr additive="base">
                                        <p:cTn id="37" dur="500" fill="hold"/>
                                        <p:tgtEl>
                                          <p:spTgt spid="2140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40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4019">
                                            <p:txEl>
                                              <p:pRg st="6" end="6"/>
                                            </p:txEl>
                                          </p:spTgt>
                                        </p:tgtEl>
                                        <p:attrNameLst>
                                          <p:attrName>style.visibility</p:attrName>
                                        </p:attrNameLst>
                                      </p:cBhvr>
                                      <p:to>
                                        <p:strVal val="visible"/>
                                      </p:to>
                                    </p:set>
                                    <p:anim calcmode="lin" valueType="num">
                                      <p:cBhvr additive="base">
                                        <p:cTn id="43" dur="500" fill="hold"/>
                                        <p:tgtEl>
                                          <p:spTgt spid="2140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40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11</a:t>
            </a:r>
          </a:p>
        </p:txBody>
      </p:sp>
    </p:spTree>
    <p:extLst>
      <p:ext uri="{BB962C8B-B14F-4D97-AF65-F5344CB8AC3E}">
        <p14:creationId xmlns:p14="http://schemas.microsoft.com/office/powerpoint/2010/main" val="3887561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7264"/>
          </a:xfrm>
        </p:spPr>
        <p:txBody>
          <a:bodyPr>
            <a:normAutofit/>
          </a:bodyPr>
          <a:lstStyle/>
          <a:p>
            <a:r>
              <a:rPr lang="en-US" dirty="0"/>
              <a:t>Reflexive Relations</a:t>
            </a:r>
          </a:p>
        </p:txBody>
      </p:sp>
      <p:sp>
        <p:nvSpPr>
          <p:cNvPr id="3" name="Content Placeholder 2"/>
          <p:cNvSpPr>
            <a:spLocks noGrp="1"/>
          </p:cNvSpPr>
          <p:nvPr>
            <p:ph idx="1"/>
          </p:nvPr>
        </p:nvSpPr>
        <p:spPr>
          <a:xfrm>
            <a:off x="152400" y="1272064"/>
            <a:ext cx="8763000" cy="5585936"/>
          </a:xfrm>
        </p:spPr>
        <p:txBody>
          <a:bodyPr>
            <a:normAutofit/>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dirty="0" err="1">
                <a:latin typeface="Cambria Math"/>
                <a:ea typeface="Cambria Math"/>
              </a:rPr>
              <a:t>a∊</a:t>
            </a:r>
            <a:r>
              <a:rPr lang="en-US" i="1" dirty="0" err="1">
                <a:ea typeface="Cambria Math"/>
              </a:rPr>
              <a:t>U</a:t>
            </a:r>
            <a:r>
              <a:rPr lang="en-US" dirty="0">
                <a:latin typeface="Cambria Math"/>
                <a:ea typeface="Cambria Math"/>
              </a:rPr>
              <a:t>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r>
              <a:rPr lang="en-US" b="1" dirty="0">
                <a:ea typeface="Cambria Math"/>
              </a:rPr>
              <a:t> </a:t>
            </a:r>
            <a:endParaRPr lang="en-US" dirty="0"/>
          </a:p>
          <a:p>
            <a:pPr>
              <a:buNone/>
            </a:pPr>
            <a:endParaRPr lang="en-US" dirty="0">
              <a:ea typeface="Cambria Math"/>
            </a:endParaRPr>
          </a:p>
        </p:txBody>
      </p:sp>
      <p:sp>
        <p:nvSpPr>
          <p:cNvPr id="5" name="TextBox 4"/>
          <p:cNvSpPr txBox="1"/>
          <p:nvPr/>
        </p:nvSpPr>
        <p:spPr>
          <a:xfrm>
            <a:off x="5616526" y="3095536"/>
            <a:ext cx="3527474" cy="1938992"/>
          </a:xfrm>
          <a:prstGeom prst="rect">
            <a:avLst/>
          </a:prstGeom>
          <a:noFill/>
          <a:ln>
            <a:solidFill>
              <a:schemeClr val="accent1"/>
            </a:solidFill>
          </a:ln>
        </p:spPr>
        <p:txBody>
          <a:bodyPr wrap="square" rtlCol="0">
            <a:spAutoFit/>
          </a:bodyPr>
          <a:lstStyle/>
          <a:p>
            <a:pPr algn="just"/>
            <a:r>
              <a:rPr lang="en-US" sz="2400" dirty="0">
                <a:latin typeface="Cambria Math"/>
                <a:ea typeface="Cambria Math"/>
              </a:rPr>
              <a:t>If </a:t>
            </a:r>
            <a:r>
              <a:rPr lang="en-US" sz="2400" i="1" dirty="0">
                <a:ea typeface="Cambria Math"/>
              </a:rPr>
              <a:t>A</a:t>
            </a:r>
            <a:r>
              <a:rPr lang="en-US" sz="2400" dirty="0">
                <a:latin typeface="Cambria Math"/>
                <a:ea typeface="Cambria Math"/>
              </a:rPr>
              <a:t> = ∅ </a:t>
            </a:r>
            <a:r>
              <a:rPr lang="en-US" sz="2400" dirty="0">
                <a:ea typeface="Cambria Math"/>
              </a:rPr>
              <a:t> then the empty relation is reflexive vacuously. That is the empty relation on an empty set is reflexive! </a:t>
            </a:r>
          </a:p>
        </p:txBody>
      </p:sp>
      <p:pic>
        <p:nvPicPr>
          <p:cNvPr id="4" name="Picture 3">
            <a:extLst>
              <a:ext uri="{FF2B5EF4-FFF2-40B4-BE49-F238E27FC236}">
                <a16:creationId xmlns:a16="http://schemas.microsoft.com/office/drawing/2014/main" xmlns="" id="{9C462673-66AA-45B8-81B9-5143E51945D8}"/>
              </a:ext>
            </a:extLst>
          </p:cNvPr>
          <p:cNvPicPr>
            <a:picLocks noChangeAspect="1"/>
          </p:cNvPicPr>
          <p:nvPr/>
        </p:nvPicPr>
        <p:blipFill>
          <a:blip r:embed="rId2"/>
          <a:stretch>
            <a:fillRect/>
          </a:stretch>
        </p:blipFill>
        <p:spPr>
          <a:xfrm>
            <a:off x="170351" y="2729389"/>
            <a:ext cx="5362575" cy="1704975"/>
          </a:xfrm>
          <a:prstGeom prst="rect">
            <a:avLst/>
          </a:prstGeom>
        </p:spPr>
      </p:pic>
      <p:pic>
        <p:nvPicPr>
          <p:cNvPr id="6" name="Picture 5">
            <a:extLst>
              <a:ext uri="{FF2B5EF4-FFF2-40B4-BE49-F238E27FC236}">
                <a16:creationId xmlns:a16="http://schemas.microsoft.com/office/drawing/2014/main" xmlns="" id="{E6C6FD4A-2FC7-4770-B4BE-4AE62414D991}"/>
              </a:ext>
            </a:extLst>
          </p:cNvPr>
          <p:cNvPicPr>
            <a:picLocks noChangeAspect="1"/>
          </p:cNvPicPr>
          <p:nvPr/>
        </p:nvPicPr>
        <p:blipFill>
          <a:blip r:embed="rId3"/>
          <a:stretch>
            <a:fillRect/>
          </a:stretch>
        </p:blipFill>
        <p:spPr>
          <a:xfrm>
            <a:off x="312860" y="4572000"/>
            <a:ext cx="4944940" cy="1704975"/>
          </a:xfrm>
          <a:prstGeom prst="rect">
            <a:avLst/>
          </a:prstGeom>
        </p:spPr>
      </p:pic>
    </p:spTree>
    <p:extLst>
      <p:ext uri="{BB962C8B-B14F-4D97-AF65-F5344CB8AC3E}">
        <p14:creationId xmlns:p14="http://schemas.microsoft.com/office/powerpoint/2010/main" val="37150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Introduction to Trees</a:t>
            </a:r>
          </a:p>
          <a:p>
            <a:r>
              <a:rPr lang="en-US" dirty="0"/>
              <a:t>Applications of Trees</a:t>
            </a:r>
          </a:p>
          <a:p>
            <a:r>
              <a:rPr lang="en-US" dirty="0"/>
              <a:t>Tree Traversal</a:t>
            </a:r>
          </a:p>
          <a:p>
            <a:r>
              <a:rPr lang="en-US" dirty="0"/>
              <a:t>Spanning Trees</a:t>
            </a:r>
          </a:p>
          <a:p>
            <a:r>
              <a:rPr lang="en-US" dirty="0"/>
              <a:t>Minimum Spanning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3999984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11.1</a:t>
            </a:r>
          </a:p>
        </p:txBody>
      </p:sp>
    </p:spTree>
    <p:extLst>
      <p:ext uri="{BB962C8B-B14F-4D97-AF65-F5344CB8AC3E}">
        <p14:creationId xmlns:p14="http://schemas.microsoft.com/office/powerpoint/2010/main" val="89025094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Trees</a:t>
            </a:r>
          </a:p>
          <a:p>
            <a:r>
              <a:rPr lang="en-US" dirty="0"/>
              <a:t>Rooted Trees</a:t>
            </a:r>
          </a:p>
          <a:p>
            <a:r>
              <a:rPr lang="en-US" dirty="0"/>
              <a:t>Trees as Models</a:t>
            </a:r>
          </a:p>
          <a:p>
            <a:r>
              <a:rPr lang="en-US" dirty="0"/>
              <a:t>Properties of Trees</a:t>
            </a:r>
          </a:p>
        </p:txBody>
      </p:sp>
    </p:spTree>
    <p:extLst>
      <p:ext uri="{BB962C8B-B14F-4D97-AF65-F5344CB8AC3E}">
        <p14:creationId xmlns:p14="http://schemas.microsoft.com/office/powerpoint/2010/main" val="401471436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a:p>
          <a:p>
            <a:pPr indent="0">
              <a:buNone/>
            </a:pPr>
            <a:endParaRPr lang="en-US" sz="3000" b="1" dirty="0"/>
          </a:p>
          <a:p>
            <a:pPr indent="0">
              <a:buNone/>
            </a:pPr>
            <a:r>
              <a:rPr lang="en-US" sz="8600" b="1" dirty="0"/>
              <a:t>Definition</a:t>
            </a:r>
            <a:r>
              <a:rPr lang="en-US" sz="8600" dirty="0"/>
              <a:t>: A </a:t>
            </a:r>
            <a:r>
              <a:rPr lang="en-US" sz="8600" i="1" dirty="0"/>
              <a:t>tree</a:t>
            </a:r>
            <a:r>
              <a:rPr lang="en-US" sz="8600" dirty="0"/>
              <a:t> is a connected undirected graph with no simple circuits.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 tree cannot contain multiple edges or loops.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t>
            </a:r>
          </a:p>
          <a:p>
            <a:pPr indent="0">
              <a:buNone/>
            </a:pPr>
            <a:endParaRPr lang="en-US" sz="8600" dirty="0"/>
          </a:p>
          <a:p>
            <a:pPr indent="0">
              <a:buNone/>
            </a:pPr>
            <a:endParaRPr lang="en-US" sz="8600" dirty="0"/>
          </a:p>
          <a:p>
            <a:pPr indent="0">
              <a:buNone/>
            </a:pPr>
            <a:endParaRPr lang="en-US" sz="8600" dirty="0"/>
          </a:p>
          <a:p>
            <a:pPr indent="0">
              <a:buNone/>
            </a:pPr>
            <a:endParaRPr lang="en-US" sz="8600" dirty="0"/>
          </a:p>
          <a:p>
            <a:pPr indent="0">
              <a:buNone/>
            </a:pPr>
            <a:endParaRPr lang="en-US" dirty="0"/>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377055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Trees</a:t>
            </a:r>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a:t>Example</a:t>
            </a:r>
            <a:r>
              <a:rPr lang="en-US" sz="2400" dirty="0"/>
              <a:t>: Which of these graphs are trees?</a:t>
            </a:r>
          </a:p>
          <a:p>
            <a:pPr indent="0">
              <a:buNone/>
            </a:pPr>
            <a:endParaRPr lang="en-US" sz="2000" dirty="0"/>
          </a:p>
          <a:p>
            <a:pPr indent="0">
              <a:buNone/>
            </a:pPr>
            <a:endParaRPr lang="en-US" sz="2000" dirty="0"/>
          </a:p>
          <a:p>
            <a:pPr indent="0">
              <a:buNone/>
            </a:pPr>
            <a:endParaRPr lang="en-US" sz="2000" dirty="0"/>
          </a:p>
          <a:p>
            <a:pPr indent="0">
              <a:buNone/>
            </a:pPr>
            <a:endParaRPr lang="en-US" sz="2000" b="1" dirty="0"/>
          </a:p>
          <a:p>
            <a:pPr indent="0">
              <a:buNone/>
            </a:pPr>
            <a:endParaRPr lang="en-US" sz="2000" b="1" dirty="0"/>
          </a:p>
          <a:p>
            <a:pPr indent="0">
              <a:buNone/>
            </a:pPr>
            <a:endParaRPr lang="en-US" sz="2000" b="1" dirty="0"/>
          </a:p>
          <a:p>
            <a:pPr indent="0">
              <a:buNone/>
            </a:pPr>
            <a:endParaRPr lang="en-US" sz="2400" b="1" dirty="0"/>
          </a:p>
          <a:p>
            <a:pPr indent="0">
              <a:buNone/>
            </a:pPr>
            <a:endParaRPr lang="en-US" sz="2400" b="1" dirty="0"/>
          </a:p>
          <a:p>
            <a:pPr indent="0">
              <a:buNone/>
            </a:pPr>
            <a:endParaRPr lang="en-US" sz="2400" b="1" dirty="0"/>
          </a:p>
          <a:p>
            <a:pPr indent="0">
              <a:buNone/>
            </a:pPr>
            <a:r>
              <a:rPr lang="en-US" sz="2400" b="1" dirty="0"/>
              <a:t>Solution</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and </a:t>
            </a:r>
            <a:r>
              <a:rPr lang="en-US" sz="2400" i="1" dirty="0"/>
              <a:t>G</a:t>
            </a:r>
            <a:r>
              <a:rPr lang="en-US" sz="2400" baseline="-25000" dirty="0">
                <a:latin typeface="Cambria Math" pitchFamily="18" charset="0"/>
                <a:ea typeface="Cambria Math" pitchFamily="18" charset="0"/>
              </a:rPr>
              <a:t>2</a:t>
            </a:r>
            <a:r>
              <a:rPr lang="en-US" sz="2400" dirty="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tree because </a:t>
            </a:r>
            <a:r>
              <a:rPr lang="en-US" sz="2400" i="1" dirty="0"/>
              <a:t>e</a:t>
            </a:r>
            <a:r>
              <a:rPr lang="en-US" sz="2400" dirty="0"/>
              <a:t>, </a:t>
            </a:r>
            <a:r>
              <a:rPr lang="en-US" sz="2400" i="1" dirty="0"/>
              <a:t>b</a:t>
            </a:r>
            <a:r>
              <a:rPr lang="en-US" sz="2400" dirty="0"/>
              <a:t>, </a:t>
            </a:r>
            <a:r>
              <a:rPr lang="en-US" sz="2400" i="1" dirty="0"/>
              <a:t>a</a:t>
            </a:r>
            <a:r>
              <a:rPr lang="en-US" sz="2400" dirty="0"/>
              <a:t>, </a:t>
            </a:r>
            <a:r>
              <a:rPr lang="en-US" sz="2400" i="1" dirty="0"/>
              <a:t>d</a:t>
            </a:r>
            <a:r>
              <a:rPr lang="en-US" sz="2400" dirty="0"/>
              <a:t>, </a:t>
            </a:r>
            <a:r>
              <a:rPr lang="en-US" sz="2400" i="1" dirty="0"/>
              <a:t>e</a:t>
            </a:r>
            <a:r>
              <a:rPr lang="en-US" sz="2400" dirty="0"/>
              <a:t> is a simple circuit,. </a:t>
            </a:r>
            <a:r>
              <a:rPr lang="en-US" sz="2400" i="1" dirty="0"/>
              <a:t>G</a:t>
            </a:r>
            <a:r>
              <a:rPr lang="en-US" sz="2400" baseline="-25000" dirty="0">
                <a:latin typeface="Cambria Math" pitchFamily="18" charset="0"/>
                <a:ea typeface="Cambria Math" pitchFamily="18" charset="0"/>
              </a:rPr>
              <a:t>4</a:t>
            </a:r>
            <a:r>
              <a:rPr lang="en-US" sz="2400" dirty="0"/>
              <a:t> is not a tree because it is not connected.</a:t>
            </a:r>
          </a:p>
          <a:p>
            <a:pPr indent="0">
              <a:buNone/>
            </a:pPr>
            <a:endParaRPr lang="en-US" dirty="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23561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FOREST</a:t>
            </a:r>
          </a:p>
        </p:txBody>
      </p:sp>
      <p:sp>
        <p:nvSpPr>
          <p:cNvPr id="3" name="Content Placeholder 2"/>
          <p:cNvSpPr>
            <a:spLocks noGrp="1"/>
          </p:cNvSpPr>
          <p:nvPr>
            <p:ph idx="1"/>
          </p:nvPr>
        </p:nvSpPr>
        <p:spPr>
          <a:xfrm>
            <a:off x="457200" y="1066800"/>
            <a:ext cx="8229600" cy="5257800"/>
          </a:xfrm>
        </p:spPr>
        <p:txBody>
          <a:bodyPr>
            <a:normAutofit/>
          </a:bodyPr>
          <a:lstStyle/>
          <a:p>
            <a:pPr indent="0" algn="just">
              <a:buNone/>
            </a:pPr>
            <a:r>
              <a:rPr lang="en-US" b="1" dirty="0"/>
              <a:t>Definition</a:t>
            </a:r>
            <a:r>
              <a:rPr lang="en-US" dirty="0"/>
              <a:t>: A </a:t>
            </a:r>
            <a:r>
              <a:rPr lang="en-US" i="1" dirty="0"/>
              <a:t>forest</a:t>
            </a:r>
            <a:r>
              <a:rPr lang="en-US" dirty="0"/>
              <a:t> is a graph that has no simple circuit, but is not connected. Each of the connected components in a forest is a tree.</a:t>
            </a:r>
          </a:p>
          <a:p>
            <a:pPr indent="0">
              <a:buNone/>
            </a:pPr>
            <a:endParaRPr lang="en-US" dirty="0"/>
          </a:p>
          <a:p>
            <a:pPr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50612174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11.2</a:t>
            </a:r>
          </a:p>
        </p:txBody>
      </p:sp>
    </p:spTree>
    <p:extLst>
      <p:ext uri="{BB962C8B-B14F-4D97-AF65-F5344CB8AC3E}">
        <p14:creationId xmlns:p14="http://schemas.microsoft.com/office/powerpoint/2010/main" val="181352798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a:t>Trees as Models</a:t>
            </a:r>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a:t>Trees are used as models in computer science, chemistry, geology, botany,  psychology, and many other areas.</a:t>
            </a:r>
          </a:p>
          <a:p>
            <a:pPr marL="0" indent="0">
              <a:buNone/>
            </a:pPr>
            <a:endParaRPr lang="en-US" sz="9600" dirty="0"/>
          </a:p>
          <a:p>
            <a:r>
              <a:rPr lang="en-US" sz="9600" dirty="0"/>
              <a:t>Trees were introduced by the mathematician  Cayley in </a:t>
            </a:r>
            <a:r>
              <a:rPr lang="en-US" sz="9600" dirty="0">
                <a:latin typeface="Cambria Math" pitchFamily="18" charset="0"/>
                <a:ea typeface="Cambria Math" pitchFamily="18" charset="0"/>
              </a:rPr>
              <a:t>1857 </a:t>
            </a:r>
            <a:r>
              <a:rPr lang="en-US" sz="9600" dirty="0"/>
              <a:t>in his work counting the number of isomers of saturated hydrocarbons. The two isomers of butane are:</a:t>
            </a:r>
            <a:r>
              <a:rPr lang="en-US" sz="3600" dirty="0"/>
              <a:t>.</a:t>
            </a:r>
            <a:r>
              <a:rPr lang="en-US" dirty="0"/>
              <a:t> </a:t>
            </a:r>
          </a:p>
          <a:p>
            <a:endParaRPr lang="en-US" dirty="0"/>
          </a:p>
          <a:p>
            <a:endParaRPr lang="en-US" dirty="0"/>
          </a:p>
          <a:p>
            <a:pPr marL="0" indent="0">
              <a:buNone/>
            </a:pPr>
            <a:r>
              <a:rPr lang="en-US" dirty="0"/>
              <a:t>                                                                                         </a:t>
            </a:r>
          </a:p>
          <a:p>
            <a:pPr marL="0" indent="0">
              <a:buNone/>
            </a:pPr>
            <a:r>
              <a:rPr lang="en-US" dirty="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a:t>Arthur Cayley</a:t>
            </a:r>
          </a:p>
          <a:p>
            <a:r>
              <a:rPr lang="en-US" dirty="0"/>
              <a:t>(</a:t>
            </a:r>
            <a:r>
              <a:rPr lang="en-US" dirty="0">
                <a:latin typeface="Cambria Math" pitchFamily="18" charset="0"/>
                <a:ea typeface="Cambria Math" pitchFamily="18" charset="0"/>
              </a:rPr>
              <a:t>1821-1895</a:t>
            </a:r>
            <a:r>
              <a:rPr lang="en-US" dirty="0"/>
              <a:t>)</a:t>
            </a:r>
          </a:p>
        </p:txBody>
      </p:sp>
    </p:spTree>
    <p:extLst>
      <p:ext uri="{BB962C8B-B14F-4D97-AF65-F5344CB8AC3E}">
        <p14:creationId xmlns:p14="http://schemas.microsoft.com/office/powerpoint/2010/main" val="427116183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a:t>Trees as Models</a:t>
            </a:r>
          </a:p>
        </p:txBody>
      </p:sp>
      <p:sp>
        <p:nvSpPr>
          <p:cNvPr id="3" name="Content Placeholder 2"/>
          <p:cNvSpPr>
            <a:spLocks noGrp="1"/>
          </p:cNvSpPr>
          <p:nvPr>
            <p:ph idx="1"/>
          </p:nvPr>
        </p:nvSpPr>
        <p:spPr>
          <a:xfrm>
            <a:off x="304800" y="1424940"/>
            <a:ext cx="8153400" cy="1013460"/>
          </a:xfrm>
        </p:spPr>
        <p:txBody>
          <a:bodyPr>
            <a:normAutofit fontScale="85000" lnSpcReduction="20000"/>
          </a:bodyPr>
          <a:lstStyle/>
          <a:p>
            <a:r>
              <a:rPr lang="en-US" dirty="0"/>
              <a:t>The organization of a  computer file system into directories, subdirectories, and files is naturally represented as a tree.                                                                           </a:t>
            </a:r>
          </a:p>
          <a:p>
            <a:pPr marL="0" indent="0">
              <a:buNone/>
            </a:pPr>
            <a:r>
              <a:rPr lang="en-US" dirty="0"/>
              <a:t>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87214498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Trees as Models</a:t>
            </a:r>
          </a:p>
        </p:txBody>
      </p:sp>
      <p:sp>
        <p:nvSpPr>
          <p:cNvPr id="3" name="Content Placeholder 2"/>
          <p:cNvSpPr>
            <a:spLocks noGrp="1"/>
          </p:cNvSpPr>
          <p:nvPr>
            <p:ph idx="1"/>
          </p:nvPr>
        </p:nvSpPr>
        <p:spPr>
          <a:xfrm>
            <a:off x="248218" y="1143000"/>
            <a:ext cx="8647563" cy="1112520"/>
          </a:xfrm>
        </p:spPr>
        <p:txBody>
          <a:bodyPr>
            <a:normAutofit/>
          </a:bodyPr>
          <a:lstStyle/>
          <a:p>
            <a:r>
              <a:rPr lang="en-US" dirty="0"/>
              <a:t>Trees are used to represent the structure of organizations.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10439770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2C1F2BC-F983-4E64-AF35-F2FA1E18B612}"/>
              </a:ext>
            </a:extLst>
          </p:cNvPr>
          <p:cNvSpPr>
            <a:spLocks noGrp="1"/>
          </p:cNvSpPr>
          <p:nvPr>
            <p:ph idx="1"/>
          </p:nvPr>
        </p:nvSpPr>
        <p:spPr>
          <a:xfrm>
            <a:off x="152400" y="1371600"/>
            <a:ext cx="8763000" cy="4953000"/>
          </a:xfrm>
        </p:spPr>
        <p:txBody>
          <a:bodyPr>
            <a:normAutofit lnSpcReduction="10000"/>
          </a:bodyPr>
          <a:lstStyle/>
          <a:p>
            <a:pPr marL="0" indent="0">
              <a:buNone/>
            </a:pPr>
            <a:r>
              <a:rPr lang="en-US" b="1" dirty="0"/>
              <a:t>EXAMPLE</a:t>
            </a:r>
            <a:r>
              <a:rPr lang="en-US" dirty="0"/>
              <a:t>: Let A = {1, 2, 3, 4} and determine whether relations R1, R2, R3, and R4 are Reflexive?</a:t>
            </a:r>
          </a:p>
          <a:p>
            <a:pPr marL="0" indent="0">
              <a:buNone/>
            </a:pPr>
            <a:r>
              <a:rPr lang="en-US" dirty="0"/>
              <a:t>	R1 </a:t>
            </a:r>
            <a:r>
              <a:rPr lang="x-none" dirty="0"/>
              <a:t>= {(1, 1), (3, 3), (2, 2), (4, 4)}</a:t>
            </a:r>
          </a:p>
          <a:p>
            <a:pPr marL="0" indent="0">
              <a:buNone/>
            </a:pPr>
            <a:r>
              <a:rPr lang="en-US" dirty="0"/>
              <a:t>	R2 </a:t>
            </a:r>
            <a:r>
              <a:rPr lang="x-none" dirty="0"/>
              <a:t>= {(1, 1), (1, 4), (2, 2), (3, 3), (4, 3)}</a:t>
            </a:r>
            <a:endParaRPr lang="en-US" dirty="0"/>
          </a:p>
          <a:p>
            <a:pPr marL="0" indent="0">
              <a:buNone/>
            </a:pPr>
            <a:r>
              <a:rPr lang="en-US" dirty="0"/>
              <a:t>	R3 </a:t>
            </a:r>
            <a:r>
              <a:rPr lang="x-none" dirty="0"/>
              <a:t>= {(1, 1), (1, 2), (2, 1), (2, 2), (3, 3), (4, 4)}</a:t>
            </a:r>
          </a:p>
          <a:p>
            <a:pPr marL="0" indent="0">
              <a:buNone/>
            </a:pPr>
            <a:r>
              <a:rPr lang="en-US" dirty="0"/>
              <a:t>	R4 </a:t>
            </a:r>
            <a:r>
              <a:rPr lang="x-none" dirty="0"/>
              <a:t>= {(1, 3), (2, 2), (2, 4), (3, 1), (4, 4)}</a:t>
            </a:r>
            <a:endParaRPr lang="en-US" dirty="0"/>
          </a:p>
          <a:p>
            <a:pPr marL="0" indent="0">
              <a:buNone/>
            </a:pPr>
            <a:r>
              <a:rPr lang="en-US" sz="2400" b="1" dirty="0">
                <a:ea typeface="Cambria Math"/>
              </a:rPr>
              <a:t>Solution:</a:t>
            </a:r>
          </a:p>
          <a:p>
            <a:r>
              <a:rPr lang="en-US" dirty="0"/>
              <a:t>R1 is reflexive, since (a, a) ∈R1 for all a ∈A.</a:t>
            </a:r>
          </a:p>
          <a:p>
            <a:r>
              <a:rPr lang="en-US" dirty="0"/>
              <a:t>R2 is not reflexive, because (4, 4) ∉R2.</a:t>
            </a:r>
          </a:p>
          <a:p>
            <a:r>
              <a:rPr lang="en-US" dirty="0"/>
              <a:t>R3 is reflexive, since (a, a) ∈R3 for all a ∈A.</a:t>
            </a:r>
          </a:p>
          <a:p>
            <a:r>
              <a:rPr lang="en-US" dirty="0"/>
              <a:t>R4 is not reflexive, because (1, 1) ∉R4, (3, 3) ∉R4.</a:t>
            </a:r>
            <a:endParaRPr lang="x-none" dirty="0"/>
          </a:p>
        </p:txBody>
      </p:sp>
      <p:sp>
        <p:nvSpPr>
          <p:cNvPr id="4" name="Title 1">
            <a:extLst>
              <a:ext uri="{FF2B5EF4-FFF2-40B4-BE49-F238E27FC236}">
                <a16:creationId xmlns:a16="http://schemas.microsoft.com/office/drawing/2014/main" xmlns="" id="{BA301A5D-B74C-4677-87CB-1A58A1BA7D74}"/>
              </a:ext>
            </a:extLst>
          </p:cNvPr>
          <p:cNvSpPr>
            <a:spLocks noGrp="1"/>
          </p:cNvSpPr>
          <p:nvPr>
            <p:ph type="title"/>
          </p:nvPr>
        </p:nvSpPr>
        <p:spPr>
          <a:xfrm>
            <a:off x="457200" y="704850"/>
            <a:ext cx="8229600" cy="666750"/>
          </a:xfrm>
        </p:spPr>
        <p:txBody>
          <a:bodyPr>
            <a:normAutofit fontScale="90000"/>
          </a:bodyPr>
          <a:lstStyle/>
          <a:p>
            <a:r>
              <a:rPr lang="en-US" dirty="0"/>
              <a:t>Reflexive Relations</a:t>
            </a:r>
          </a:p>
        </p:txBody>
      </p:sp>
    </p:spTree>
    <p:extLst>
      <p:ext uri="{BB962C8B-B14F-4D97-AF65-F5344CB8AC3E}">
        <p14:creationId xmlns:p14="http://schemas.microsoft.com/office/powerpoint/2010/main" val="23345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313797772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157099329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
        <p:nvSpPr>
          <p:cNvPr id="4" name="Title 3"/>
          <p:cNvSpPr>
            <a:spLocks noGrp="1"/>
          </p:cNvSpPr>
          <p:nvPr>
            <p:ph type="title"/>
          </p:nvPr>
        </p:nvSpPr>
        <p:spPr>
          <a:xfrm>
            <a:off x="457200" y="704088"/>
            <a:ext cx="8229600" cy="591312"/>
          </a:xfrm>
        </p:spPr>
        <p:txBody>
          <a:bodyPr>
            <a:normAutofit fontScale="90000"/>
          </a:bodyPr>
          <a:lstStyle/>
          <a:p>
            <a:r>
              <a:rPr lang="en-US" dirty="0"/>
              <a:t>Universal Address Systems </a:t>
            </a:r>
          </a:p>
        </p:txBody>
      </p:sp>
    </p:spTree>
    <p:extLst>
      <p:ext uri="{BB962C8B-B14F-4D97-AF65-F5344CB8AC3E}">
        <p14:creationId xmlns:p14="http://schemas.microsoft.com/office/powerpoint/2010/main" val="181252908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a:t>Prefix 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85000" lnSpcReduction="20000"/>
          </a:bodyPr>
          <a:lstStyle/>
          <a:p>
            <a:pPr marL="0" indent="0">
              <a:buNone/>
            </a:pPr>
            <a:r>
              <a:rPr lang="en-US" sz="2400" b="1" dirty="0"/>
              <a:t>Definition:</a:t>
            </a:r>
            <a:r>
              <a:rPr lang="en-US" sz="2400" dirty="0"/>
              <a:t> A code that has the property that the code of a character is never a prefix of the code of another character.</a:t>
            </a:r>
          </a:p>
          <a:p>
            <a:pPr marL="0" indent="0">
              <a:buNone/>
            </a:pPr>
            <a:endParaRPr lang="en-US" sz="2400" dirty="0"/>
          </a:p>
          <a:p>
            <a:r>
              <a:rPr lang="en-US" sz="2400" dirty="0"/>
              <a:t>A prefix code can be represented using a binary tree, where the characters are the labels of the leaves in the tree. </a:t>
            </a:r>
          </a:p>
          <a:p>
            <a:r>
              <a:rPr lang="en-US" sz="2400" dirty="0"/>
              <a:t>The edges of the tree are labeled so that an edge leading to a left child is assigned a 0 and an edge leading to a right child is assigned a 1. </a:t>
            </a:r>
          </a:p>
          <a:p>
            <a:r>
              <a:rPr lang="en-US" sz="2400" dirty="0"/>
              <a:t>The bit string used to encode a character is the sequence of labels of the edges in the unique path from the root to the leaf that has this character as its label.</a:t>
            </a:r>
          </a:p>
          <a:p>
            <a:r>
              <a:rPr lang="en-US" sz="2400" dirty="0"/>
              <a:t>For instance, the tree in Figure 5 represents the encoding of </a:t>
            </a:r>
            <a:r>
              <a:rPr lang="en-US" sz="2400" i="1" dirty="0"/>
              <a:t>e </a:t>
            </a:r>
            <a:r>
              <a:rPr lang="en-US" sz="2400" dirty="0"/>
              <a:t>by 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33122412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Decision Trees</a:t>
            </a:r>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a:t>Definition:</a:t>
            </a:r>
            <a:r>
              <a:rPr lang="en-US" sz="2400" dirty="0"/>
              <a:t> A rooted tree where each vertex represents a possible outcome of a decision and the leaves represent the possible solutions of a problem.</a:t>
            </a:r>
          </a:p>
          <a:p>
            <a:r>
              <a:rPr lang="en-US" sz="2400" dirty="0"/>
              <a:t>Rooted trees can be used to model problems in which a series of decisions leads to a solution.</a:t>
            </a:r>
          </a:p>
          <a:p>
            <a:r>
              <a:rPr lang="en-US" sz="2400" dirty="0"/>
              <a:t>The possible solutions of the problem correspond to the paths to the leaves of this rooted tree.</a:t>
            </a:r>
          </a:p>
        </p:txBody>
      </p:sp>
    </p:spTree>
    <p:extLst>
      <p:ext uri="{BB962C8B-B14F-4D97-AF65-F5344CB8AC3E}">
        <p14:creationId xmlns:p14="http://schemas.microsoft.com/office/powerpoint/2010/main" val="88694768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a:solidFill>
                  <a:schemeClr val="tx1"/>
                </a:solidFill>
              </a:rPr>
              <a:t>Example : </a:t>
            </a:r>
            <a:r>
              <a:rPr lang="en-US" sz="2800" dirty="0">
                <a:solidFill>
                  <a:schemeClr val="tx1"/>
                </a:solidFill>
              </a:rPr>
              <a:t>A decision 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111860748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Rooted Trees</a:t>
            </a:r>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a:t>Definition</a:t>
            </a:r>
            <a:r>
              <a:rPr lang="en-US" sz="2400" dirty="0"/>
              <a:t>: A </a:t>
            </a:r>
            <a:r>
              <a:rPr lang="en-US" sz="2400" i="1" dirty="0"/>
              <a:t>rooted tree </a:t>
            </a:r>
            <a:r>
              <a:rPr lang="en-US" sz="2400" dirty="0"/>
              <a:t>is a tree in which one vertex has been designated as the </a:t>
            </a:r>
            <a:r>
              <a:rPr lang="en-US" sz="2400" i="1" dirty="0"/>
              <a:t>root</a:t>
            </a:r>
            <a:r>
              <a:rPr lang="en-US" sz="2400" dirty="0"/>
              <a:t> and every edge is directed away from the root.</a:t>
            </a:r>
          </a:p>
          <a:p>
            <a:pPr marL="731520" indent="-457200"/>
            <a:r>
              <a:rPr lang="en-US" sz="2400" dirty="0"/>
              <a:t>An unrooted tree is converted into different rooted trees when different vertices are chosen as the root.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140215699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a:t>Rooted Tree Terminology</a:t>
            </a:r>
          </a:p>
        </p:txBody>
      </p:sp>
      <p:sp>
        <p:nvSpPr>
          <p:cNvPr id="3" name="Content Placeholder 2"/>
          <p:cNvSpPr>
            <a:spLocks noGrp="1"/>
          </p:cNvSpPr>
          <p:nvPr>
            <p:ph idx="1"/>
          </p:nvPr>
        </p:nvSpPr>
        <p:spPr>
          <a:xfrm>
            <a:off x="258170" y="1524000"/>
            <a:ext cx="8458200" cy="1295400"/>
          </a:xfrm>
        </p:spPr>
        <p:txBody>
          <a:bodyPr>
            <a:normAutofit/>
          </a:bodyPr>
          <a:lstStyle/>
          <a:p>
            <a:r>
              <a:rPr lang="en-US" dirty="0"/>
              <a:t>Terminology for rooted trees is a mix from botany and genealogy (such as this family tree of the Bernoulli family of mathematicians).</a:t>
            </a:r>
          </a:p>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387865007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914400"/>
            <a:ext cx="9067800" cy="5943600"/>
          </a:xfrm>
        </p:spPr>
        <p:txBody>
          <a:bodyPr>
            <a:normAutofit/>
          </a:bodyPr>
          <a:lstStyle/>
          <a:p>
            <a:pPr algn="just"/>
            <a:r>
              <a:rPr lang="en-US" dirty="0"/>
              <a:t>If </a:t>
            </a:r>
            <a:r>
              <a:rPr lang="en-US" i="1" dirty="0"/>
              <a:t>v</a:t>
            </a:r>
            <a:r>
              <a:rPr lang="en-US" dirty="0"/>
              <a:t> is a vertex of a rooted tree other 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endParaRPr lang="en-US" dirty="0"/>
          </a:p>
        </p:txBody>
      </p:sp>
      <p:pic>
        <p:nvPicPr>
          <p:cNvPr id="4" name="Picture 3">
            <a:extLst>
              <a:ext uri="{FF2B5EF4-FFF2-40B4-BE49-F238E27FC236}">
                <a16:creationId xmlns="" xmlns:a16="http://schemas.microsoft.com/office/drawing/2014/main" id="{A23E54D3-9BF0-4520-B17B-1BFF1E9D1C3B}"/>
              </a:ext>
            </a:extLst>
          </p:cNvPr>
          <p:cNvPicPr>
            <a:picLocks noChangeAspect="1"/>
          </p:cNvPicPr>
          <p:nvPr/>
        </p:nvPicPr>
        <p:blipFill>
          <a:blip r:embed="rId2"/>
          <a:stretch>
            <a:fillRect/>
          </a:stretch>
        </p:blipFill>
        <p:spPr>
          <a:xfrm>
            <a:off x="609600" y="2667001"/>
            <a:ext cx="7772400" cy="3810000"/>
          </a:xfrm>
          <a:prstGeom prst="rect">
            <a:avLst/>
          </a:prstGeom>
        </p:spPr>
      </p:pic>
    </p:spTree>
    <p:extLst>
      <p:ext uri="{BB962C8B-B14F-4D97-AF65-F5344CB8AC3E}">
        <p14:creationId xmlns:p14="http://schemas.microsoft.com/office/powerpoint/2010/main" val="379376575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667512"/>
            <a:ext cx="9067800" cy="6190488"/>
          </a:xfrm>
        </p:spPr>
        <p:txBody>
          <a:bodyPr>
            <a:normAutofit/>
          </a:bodyPr>
          <a:lstStyle/>
          <a:p>
            <a:pPr algn="just"/>
            <a:r>
              <a:rPr lang="en-US" dirty="0"/>
              <a:t>The </a:t>
            </a:r>
            <a:r>
              <a:rPr lang="en-US" i="1" dirty="0"/>
              <a:t>ancestors</a:t>
            </a:r>
            <a:r>
              <a:rPr lang="en-US" dirty="0"/>
              <a:t> of a vertex are the vertices in the path from the root to this vertex, excluding the vertex itself and including the root. </a:t>
            </a:r>
          </a:p>
          <a:p>
            <a:pPr algn="just"/>
            <a:r>
              <a:rPr lang="en-US" dirty="0"/>
              <a:t>The </a:t>
            </a:r>
            <a:r>
              <a:rPr lang="en-US" i="1" dirty="0"/>
              <a:t>descendants </a:t>
            </a:r>
            <a:r>
              <a:rPr lang="en-US" dirty="0"/>
              <a:t>of a vertex </a:t>
            </a:r>
            <a:r>
              <a:rPr lang="en-US" i="1" dirty="0"/>
              <a:t>v</a:t>
            </a:r>
            <a:r>
              <a:rPr lang="en-US" dirty="0"/>
              <a:t> are those vertices that have </a:t>
            </a:r>
            <a:r>
              <a:rPr lang="en-US" i="1" dirty="0"/>
              <a:t>v</a:t>
            </a:r>
            <a:r>
              <a:rPr lang="en-US" dirty="0"/>
              <a:t> as an ancestor. The subtree rooted at u includes all the descendants of u, and all edges that connect between them.</a:t>
            </a:r>
          </a:p>
          <a:p>
            <a:pPr marL="0" indent="0">
              <a:buNone/>
            </a:pPr>
            <a:endParaRPr lang="en-US" dirty="0"/>
          </a:p>
        </p:txBody>
      </p:sp>
      <p:pic>
        <p:nvPicPr>
          <p:cNvPr id="4" name="Picture 3">
            <a:extLst>
              <a:ext uri="{FF2B5EF4-FFF2-40B4-BE49-F238E27FC236}">
                <a16:creationId xmlns="" xmlns:a16="http://schemas.microsoft.com/office/drawing/2014/main" id="{B1E76E8C-AE00-466C-9DA9-54384C464F00}"/>
              </a:ext>
            </a:extLst>
          </p:cNvPr>
          <p:cNvPicPr>
            <a:picLocks noChangeAspect="1"/>
          </p:cNvPicPr>
          <p:nvPr/>
        </p:nvPicPr>
        <p:blipFill>
          <a:blip r:embed="rId2"/>
          <a:stretch>
            <a:fillRect/>
          </a:stretch>
        </p:blipFill>
        <p:spPr>
          <a:xfrm>
            <a:off x="304800" y="3429000"/>
            <a:ext cx="3581400" cy="3200400"/>
          </a:xfrm>
          <a:prstGeom prst="rect">
            <a:avLst/>
          </a:prstGeom>
        </p:spPr>
      </p:pic>
      <p:pic>
        <p:nvPicPr>
          <p:cNvPr id="5" name="Picture 4">
            <a:extLst>
              <a:ext uri="{FF2B5EF4-FFF2-40B4-BE49-F238E27FC236}">
                <a16:creationId xmlns="" xmlns:a16="http://schemas.microsoft.com/office/drawing/2014/main" id="{E5BA543A-6AE4-4E26-B0EA-75DB3435DD98}"/>
              </a:ext>
            </a:extLst>
          </p:cNvPr>
          <p:cNvPicPr>
            <a:picLocks noChangeAspect="1"/>
          </p:cNvPicPr>
          <p:nvPr/>
        </p:nvPicPr>
        <p:blipFill>
          <a:blip r:embed="rId3"/>
          <a:stretch>
            <a:fillRect/>
          </a:stretch>
        </p:blipFill>
        <p:spPr>
          <a:xfrm>
            <a:off x="4750480" y="3429000"/>
            <a:ext cx="3581400" cy="3200400"/>
          </a:xfrm>
          <a:prstGeom prst="rect">
            <a:avLst/>
          </a:prstGeom>
        </p:spPr>
      </p:pic>
    </p:spTree>
    <p:extLst>
      <p:ext uri="{BB962C8B-B14F-4D97-AF65-F5344CB8AC3E}">
        <p14:creationId xmlns:p14="http://schemas.microsoft.com/office/powerpoint/2010/main" val="2533818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a:t>Symmetric Relations</a:t>
            </a:r>
          </a:p>
        </p:txBody>
      </p:sp>
      <p:sp>
        <p:nvSpPr>
          <p:cNvPr id="3" name="Content Placeholder 2"/>
          <p:cNvSpPr>
            <a:spLocks noGrp="1"/>
          </p:cNvSpPr>
          <p:nvPr>
            <p:ph idx="1"/>
          </p:nvPr>
        </p:nvSpPr>
        <p:spPr>
          <a:xfrm>
            <a:off x="304800" y="1219200"/>
            <a:ext cx="8763000" cy="5257800"/>
          </a:xfrm>
        </p:spPr>
        <p:txBody>
          <a:bodyPr>
            <a:normAutofit/>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ea typeface="Cambria Math"/>
              </a:rPr>
              <a:t>,</a:t>
            </a:r>
            <a:r>
              <a:rPr lang="en-US" i="1" dirty="0" err="1">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r>
              <a:rPr lang="en-US" sz="2800" dirty="0"/>
              <a:t>More precisely, M is a</a:t>
            </a:r>
          </a:p>
          <a:p>
            <a:r>
              <a:rPr lang="en-US" sz="2800" dirty="0"/>
              <a:t>symmetric matrix i.e. M = M</a:t>
            </a:r>
            <a:r>
              <a:rPr lang="en-US" sz="800" dirty="0"/>
              <a:t>t</a:t>
            </a: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pic>
        <p:nvPicPr>
          <p:cNvPr id="5" name="Picture 4">
            <a:extLst>
              <a:ext uri="{FF2B5EF4-FFF2-40B4-BE49-F238E27FC236}">
                <a16:creationId xmlns:a16="http://schemas.microsoft.com/office/drawing/2014/main" xmlns="" id="{E0AB547A-B1BB-45EF-9338-888067595B91}"/>
              </a:ext>
            </a:extLst>
          </p:cNvPr>
          <p:cNvPicPr>
            <a:picLocks noChangeAspect="1"/>
          </p:cNvPicPr>
          <p:nvPr/>
        </p:nvPicPr>
        <p:blipFill>
          <a:blip r:embed="rId2"/>
          <a:stretch>
            <a:fillRect/>
          </a:stretch>
        </p:blipFill>
        <p:spPr>
          <a:xfrm>
            <a:off x="304800" y="3017739"/>
            <a:ext cx="5324475" cy="1647825"/>
          </a:xfrm>
          <a:prstGeom prst="rect">
            <a:avLst/>
          </a:prstGeom>
        </p:spPr>
      </p:pic>
      <p:pic>
        <p:nvPicPr>
          <p:cNvPr id="6" name="Picture 5">
            <a:extLst>
              <a:ext uri="{FF2B5EF4-FFF2-40B4-BE49-F238E27FC236}">
                <a16:creationId xmlns:a16="http://schemas.microsoft.com/office/drawing/2014/main" xmlns="" id="{A4A55CC9-2287-4A44-96E1-3666AAF6C49E}"/>
              </a:ext>
            </a:extLst>
          </p:cNvPr>
          <p:cNvPicPr>
            <a:picLocks noChangeAspect="1"/>
          </p:cNvPicPr>
          <p:nvPr/>
        </p:nvPicPr>
        <p:blipFill>
          <a:blip r:embed="rId3"/>
          <a:stretch>
            <a:fillRect/>
          </a:stretch>
        </p:blipFill>
        <p:spPr>
          <a:xfrm>
            <a:off x="304800" y="4798366"/>
            <a:ext cx="5286375" cy="1678634"/>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xmlns="" id="{1A504AD5-64C0-4FE4-8FA9-3F880A853EEF}"/>
                  </a:ext>
                </a:extLst>
              </p:cNvPr>
              <p:cNvSpPr txBox="1">
                <a:spLocks/>
              </p:cNvSpPr>
              <p:nvPr/>
            </p:nvSpPr>
            <p:spPr>
              <a:xfrm>
                <a:off x="5629275" y="3124200"/>
                <a:ext cx="3438525" cy="28194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800" dirty="0">
                    <a:solidFill>
                      <a:schemeClr val="tx1"/>
                    </a:solidFill>
                    <a:latin typeface="Constantia" panose="02030602050306030303" pitchFamily="18" charset="0"/>
                  </a:rPr>
                  <a:t>Accordingly, R is symmetric if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row are the same as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column of the matrix M representing R. More precisely, M is a symmetric matrix </a:t>
                </a:r>
              </a:p>
              <a:p>
                <a:pPr algn="just"/>
                <a:r>
                  <a:rPr lang="en-US" sz="1800" dirty="0">
                    <a:solidFill>
                      <a:schemeClr val="tx1"/>
                    </a:solidFill>
                    <a:latin typeface="Constantia" panose="02030602050306030303" pitchFamily="18" charset="0"/>
                  </a:rPr>
                  <a:t>i.e. M = </a:t>
                </a:r>
                <a14:m>
                  <m:oMath xmlns:m="http://schemas.openxmlformats.org/officeDocument/2006/math">
                    <m:sSup>
                      <m:sSupPr>
                        <m:ctrlPr>
                          <a:rPr lang="en-US" sz="180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𝑀</m:t>
                        </m:r>
                      </m:e>
                      <m:sup>
                        <m:r>
                          <a:rPr lang="en-US" sz="1800" b="0" i="1" smtClean="0">
                            <a:solidFill>
                              <a:schemeClr val="tx1"/>
                            </a:solidFill>
                            <a:latin typeface="Cambria Math" panose="02040503050406030204" pitchFamily="18" charset="0"/>
                          </a:rPr>
                          <m:t>𝑡</m:t>
                        </m:r>
                      </m:sup>
                    </m:sSup>
                  </m:oMath>
                </a14:m>
                <a:r>
                  <a:rPr lang="en-US" sz="1800" dirty="0">
                    <a:solidFill>
                      <a:schemeClr val="tx1"/>
                    </a:solidFill>
                    <a:latin typeface="Constantia" panose="02030602050306030303" pitchFamily="18" charset="0"/>
                  </a:rPr>
                  <a:t> </a:t>
                </a:r>
              </a:p>
            </p:txBody>
          </p:sp>
        </mc:Choice>
        <mc:Fallback xmlns="">
          <p:sp>
            <p:nvSpPr>
              <p:cNvPr id="7" name="Title 1">
                <a:extLst>
                  <a:ext uri="{FF2B5EF4-FFF2-40B4-BE49-F238E27FC236}">
                    <a16:creationId xmlns:a16="http://schemas.microsoft.com/office/drawing/2014/main" id="{1A504AD5-64C0-4FE4-8FA9-3F880A853EEF}"/>
                  </a:ext>
                </a:extLst>
              </p:cNvPr>
              <p:cNvSpPr txBox="1">
                <a:spLocks noRot="1" noChangeAspect="1" noMove="1" noResize="1" noEditPoints="1" noAdjustHandles="1" noChangeArrowheads="1" noChangeShapeType="1" noTextEdit="1"/>
              </p:cNvSpPr>
              <p:nvPr/>
            </p:nvSpPr>
            <p:spPr>
              <a:xfrm>
                <a:off x="5629275" y="3124200"/>
                <a:ext cx="3438525" cy="2819400"/>
              </a:xfrm>
              <a:prstGeom prst="rect">
                <a:avLst/>
              </a:prstGeom>
              <a:blipFill>
                <a:blip r:embed="rId4"/>
                <a:stretch>
                  <a:fillRect l="-4071" r="-4071" b="-4978"/>
                </a:stretch>
              </a:blipFill>
            </p:spPr>
            <p:txBody>
              <a:bodyPr/>
              <a:lstStyle/>
              <a:p>
                <a:r>
                  <a:rPr lang="en-PK">
                    <a:noFill/>
                  </a:rPr>
                  <a:t> </a:t>
                </a:r>
              </a:p>
            </p:txBody>
          </p:sp>
        </mc:Fallback>
      </mc:AlternateContent>
    </p:spTree>
    <p:extLst>
      <p:ext uri="{BB962C8B-B14F-4D97-AF65-F5344CB8AC3E}">
        <p14:creationId xmlns:p14="http://schemas.microsoft.com/office/powerpoint/2010/main" val="11314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516"/>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1828800"/>
            <a:ext cx="9067800" cy="5029200"/>
          </a:xfrm>
        </p:spPr>
        <p:txBody>
          <a:bodyPr>
            <a:normAutofit/>
          </a:bodyPr>
          <a:lstStyle/>
          <a:p>
            <a:r>
              <a:rPr lang="en-US" dirty="0"/>
              <a:t>A vertex of a rooted tree with no children is called a </a:t>
            </a:r>
            <a:r>
              <a:rPr lang="en-US" i="1" dirty="0"/>
              <a:t>leaf</a:t>
            </a:r>
            <a:r>
              <a:rPr lang="en-US" dirty="0"/>
              <a:t>. Vertices that have children are called </a:t>
            </a:r>
            <a:r>
              <a:rPr lang="en-US" i="1" dirty="0"/>
              <a:t>internal vertices</a:t>
            </a:r>
            <a:r>
              <a:rPr lang="en-US" dirty="0"/>
              <a:t>.</a:t>
            </a:r>
          </a:p>
          <a:p>
            <a:endParaRPr lang="en-US" dirty="0"/>
          </a:p>
        </p:txBody>
      </p:sp>
      <p:pic>
        <p:nvPicPr>
          <p:cNvPr id="6" name="Picture 5">
            <a:extLst>
              <a:ext uri="{FF2B5EF4-FFF2-40B4-BE49-F238E27FC236}">
                <a16:creationId xmlns="" xmlns:a16="http://schemas.microsoft.com/office/drawing/2014/main" id="{DC0F95F1-C07A-4BEF-AC14-5C183CDD1DEB}"/>
              </a:ext>
            </a:extLst>
          </p:cNvPr>
          <p:cNvPicPr>
            <a:picLocks noChangeAspect="1"/>
          </p:cNvPicPr>
          <p:nvPr/>
        </p:nvPicPr>
        <p:blipFill>
          <a:blip r:embed="rId2"/>
          <a:stretch>
            <a:fillRect/>
          </a:stretch>
        </p:blipFill>
        <p:spPr>
          <a:xfrm>
            <a:off x="2438400" y="3043237"/>
            <a:ext cx="4572000" cy="2600325"/>
          </a:xfrm>
          <a:prstGeom prst="rect">
            <a:avLst/>
          </a:prstGeom>
        </p:spPr>
      </p:pic>
    </p:spTree>
    <p:extLst>
      <p:ext uri="{BB962C8B-B14F-4D97-AF65-F5344CB8AC3E}">
        <p14:creationId xmlns:p14="http://schemas.microsoft.com/office/powerpoint/2010/main" val="97517140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
        <p:nvSpPr>
          <p:cNvPr id="9" name="Content Placeholder 8"/>
          <p:cNvSpPr>
            <a:spLocks noGrp="1"/>
          </p:cNvSpPr>
          <p:nvPr>
            <p:ph idx="1"/>
          </p:nvPr>
        </p:nvSpPr>
        <p:spPr>
          <a:xfrm>
            <a:off x="152400" y="1524000"/>
            <a:ext cx="4648200" cy="4846320"/>
          </a:xfrm>
        </p:spPr>
        <p:txBody>
          <a:bodyPr>
            <a:normAutofit fontScale="85000" lnSpcReduction="20000"/>
          </a:bodyPr>
          <a:lstStyle/>
          <a:p>
            <a:pPr marL="0" indent="0">
              <a:buNone/>
            </a:pPr>
            <a:endParaRPr lang="en-US" dirty="0"/>
          </a:p>
          <a:p>
            <a:pPr indent="0">
              <a:buNone/>
            </a:pPr>
            <a:r>
              <a:rPr lang="en-US" b="1" dirty="0"/>
              <a:t>Example</a:t>
            </a:r>
            <a:r>
              <a:rPr lang="en-US" dirty="0"/>
              <a:t>: In the rooted tree </a:t>
            </a:r>
            <a:r>
              <a:rPr lang="en-US" i="1" dirty="0"/>
              <a:t>T</a:t>
            </a:r>
            <a:r>
              <a:rPr lang="en-US" dirty="0"/>
              <a:t> (with root </a:t>
            </a:r>
            <a:r>
              <a:rPr lang="en-US" i="1" dirty="0"/>
              <a:t>a</a:t>
            </a:r>
            <a:r>
              <a:rPr lang="en-US" dirty="0"/>
              <a:t>): </a:t>
            </a:r>
          </a:p>
          <a:p>
            <a:pPr marL="845820" indent="-571500">
              <a:buFont typeface="Wingdings 2"/>
              <a:buAutoNum type="romanLcParenBoth"/>
            </a:pPr>
            <a:r>
              <a:rPr lang="en-US" dirty="0"/>
              <a:t>Find the parent of </a:t>
            </a:r>
            <a:r>
              <a:rPr lang="en-US" i="1" dirty="0"/>
              <a:t>c</a:t>
            </a:r>
            <a:r>
              <a:rPr lang="en-US" dirty="0"/>
              <a:t>, the children of </a:t>
            </a:r>
            <a:r>
              <a:rPr lang="en-US" i="1" dirty="0"/>
              <a:t>g</a:t>
            </a:r>
            <a:r>
              <a:rPr lang="en-US" dirty="0"/>
              <a:t>, the siblings   of </a:t>
            </a:r>
            <a:r>
              <a:rPr lang="en-US" i="1" dirty="0"/>
              <a:t>h</a:t>
            </a:r>
            <a:r>
              <a:rPr lang="en-US" dirty="0"/>
              <a:t>, the ancestors of </a:t>
            </a:r>
            <a:r>
              <a:rPr lang="en-US" i="1" dirty="0"/>
              <a:t>e</a:t>
            </a:r>
            <a:r>
              <a:rPr lang="en-US" dirty="0"/>
              <a:t>,  and the descendants of </a:t>
            </a:r>
            <a:r>
              <a:rPr lang="en-US" i="1" dirty="0"/>
              <a:t>b</a:t>
            </a:r>
            <a:r>
              <a:rPr lang="en-US" dirty="0"/>
              <a:t>. </a:t>
            </a:r>
          </a:p>
          <a:p>
            <a:pPr indent="0">
              <a:buNone/>
            </a:pPr>
            <a:endParaRPr lang="en-US" dirty="0"/>
          </a:p>
          <a:p>
            <a:pPr indent="0">
              <a:buNone/>
            </a:pPr>
            <a:r>
              <a:rPr lang="en-US" b="1" dirty="0"/>
              <a:t>Solution</a:t>
            </a:r>
            <a:r>
              <a:rPr lang="en-US" dirty="0"/>
              <a:t>: </a:t>
            </a:r>
          </a:p>
          <a:p>
            <a:pPr marL="845820" indent="-571500">
              <a:buClr>
                <a:srgbClr val="0BD0D9"/>
              </a:buClr>
              <a:buFont typeface="Wingdings 2"/>
              <a:buAutoNum type="romanLcParenBoth"/>
            </a:pPr>
            <a:r>
              <a:rPr lang="en-US" dirty="0">
                <a:solidFill>
                  <a:prstClr val="black"/>
                </a:solidFill>
              </a:rPr>
              <a:t>The 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p>
          <a:p>
            <a:pPr marL="1211580" lvl="1" indent="-571500">
              <a:buClr>
                <a:srgbClr val="0BD0D9"/>
              </a:buClr>
              <a:buFont typeface="Wingdings 2"/>
              <a:buAutoNum type="romanLcParenBoth"/>
            </a:pPr>
            <a:endParaRPr lang="en-US" dirty="0"/>
          </a:p>
        </p:txBody>
      </p:sp>
    </p:spTree>
    <p:extLst>
      <p:ext uri="{BB962C8B-B14F-4D97-AF65-F5344CB8AC3E}">
        <p14:creationId xmlns:p14="http://schemas.microsoft.com/office/powerpoint/2010/main" val="12704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a:t>Example</a:t>
            </a:r>
            <a:r>
              <a:rPr lang="en-US" sz="2400" dirty="0"/>
              <a:t>: In the rooted tree </a:t>
            </a:r>
            <a:r>
              <a:rPr lang="en-US" sz="2400" i="1" dirty="0"/>
              <a:t>T</a:t>
            </a:r>
            <a:r>
              <a:rPr lang="en-US" sz="2400" dirty="0"/>
              <a:t> (with root </a:t>
            </a:r>
            <a:r>
              <a:rPr lang="en-US" sz="2400" i="1" dirty="0"/>
              <a:t>a</a:t>
            </a:r>
            <a:r>
              <a:rPr lang="en-US" sz="2400" dirty="0"/>
              <a:t>): </a:t>
            </a:r>
          </a:p>
          <a:p>
            <a:pPr marL="845820" indent="-571500">
              <a:buFont typeface="Wingdings 2"/>
              <a:buAutoNum type="romanLcParenBoth"/>
            </a:pPr>
            <a:r>
              <a:rPr lang="en-US" sz="2400" dirty="0"/>
              <a:t>Find all internal vertices  and all leaves.</a:t>
            </a:r>
          </a:p>
          <a:p>
            <a:pPr indent="0">
              <a:buNone/>
            </a:pPr>
            <a:r>
              <a:rPr lang="en-US" sz="2400" b="1" dirty="0"/>
              <a:t>Solution</a:t>
            </a:r>
            <a:r>
              <a:rPr lang="en-US" sz="2400" dirty="0"/>
              <a:t>: </a:t>
            </a:r>
          </a:p>
          <a:p>
            <a:pPr marL="845820" indent="-571500">
              <a:buClr>
                <a:srgbClr val="0BD0D9"/>
              </a:buClr>
              <a:buFont typeface="Wingdings 2"/>
              <a:buAutoNum type="romanLcParenBoth"/>
            </a:pPr>
            <a:r>
              <a:rPr lang="en-US" sz="2400" dirty="0"/>
              <a:t>The 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a:solidFill>
                <a:prstClr val="black"/>
              </a:solidFill>
            </a:endParaRPr>
          </a:p>
        </p:txBody>
      </p:sp>
    </p:spTree>
    <p:extLst>
      <p:ext uri="{BB962C8B-B14F-4D97-AF65-F5344CB8AC3E}">
        <p14:creationId xmlns:p14="http://schemas.microsoft.com/office/powerpoint/2010/main" val="1817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sp>
        <p:nvSpPr>
          <p:cNvPr id="9" name="Content Placeholder 8"/>
          <p:cNvSpPr>
            <a:spLocks noGrp="1"/>
          </p:cNvSpPr>
          <p:nvPr>
            <p:ph idx="1"/>
          </p:nvPr>
        </p:nvSpPr>
        <p:spPr>
          <a:xfrm>
            <a:off x="228600" y="1371600"/>
            <a:ext cx="3886200" cy="1981200"/>
          </a:xfrm>
        </p:spPr>
        <p:txBody>
          <a:bodyPr>
            <a:normAutofit fontScale="85000" lnSpcReduction="20000"/>
          </a:bodyPr>
          <a:lstStyle/>
          <a:p>
            <a:pPr indent="0">
              <a:buNone/>
            </a:pPr>
            <a:endParaRPr lang="en-US" dirty="0"/>
          </a:p>
          <a:p>
            <a:pPr marL="845820" indent="-571500">
              <a:buFont typeface="Wingdings 2"/>
              <a:buAutoNum type="romanLcParenBoth"/>
            </a:pPr>
            <a:r>
              <a:rPr lang="en-US" dirty="0"/>
              <a:t>What is the subtree rooted at </a:t>
            </a:r>
            <a:r>
              <a:rPr lang="en-US" i="1" dirty="0"/>
              <a:t>g</a:t>
            </a:r>
            <a:r>
              <a:rPr lang="en-US" dirty="0"/>
              <a:t>?</a:t>
            </a:r>
          </a:p>
          <a:p>
            <a:pPr indent="0">
              <a:buNone/>
            </a:pPr>
            <a:r>
              <a:rPr lang="en-US" b="1" dirty="0"/>
              <a:t>Solution</a:t>
            </a:r>
            <a:r>
              <a:rPr lang="en-US" dirty="0"/>
              <a:t>: </a:t>
            </a:r>
            <a:endParaRPr lang="en-US" dirty="0">
              <a:solidFill>
                <a:prstClr val="black"/>
              </a:solidFill>
            </a:endParaRPr>
          </a:p>
          <a:p>
            <a:pPr marL="845820" indent="-571500">
              <a:buClr>
                <a:srgbClr val="0BD0D9"/>
              </a:buClr>
              <a:buFont typeface="Wingdings 2"/>
              <a:buAutoNum type="romanLcParenBoth"/>
            </a:pPr>
            <a:r>
              <a:rPr lang="en-US" dirty="0"/>
              <a:t>We display the subtree rooted at </a:t>
            </a:r>
            <a:r>
              <a:rPr lang="en-US" i="1" dirty="0"/>
              <a:t>g</a:t>
            </a:r>
            <a:r>
              <a:rPr lang="en-US" dirty="0"/>
              <a:t>.</a:t>
            </a:r>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367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644"/>
            <a:ext cx="8229600" cy="667512"/>
          </a:xfrm>
        </p:spPr>
        <p:txBody>
          <a:bodyPr>
            <a:noAutofit/>
          </a:bodyPr>
          <a:lstStyle/>
          <a:p>
            <a:r>
              <a:rPr lang="en-US" sz="4400" dirty="0"/>
              <a:t>Level of vertices and height of trees</a:t>
            </a:r>
          </a:p>
        </p:txBody>
      </p:sp>
      <p:sp>
        <p:nvSpPr>
          <p:cNvPr id="3" name="Content Placeholder 2"/>
          <p:cNvSpPr>
            <a:spLocks noGrp="1"/>
          </p:cNvSpPr>
          <p:nvPr>
            <p:ph idx="1"/>
          </p:nvPr>
        </p:nvSpPr>
        <p:spPr>
          <a:xfrm>
            <a:off x="228600" y="867156"/>
            <a:ext cx="8458200" cy="5457444"/>
          </a:xfrm>
        </p:spPr>
        <p:txBody>
          <a:bodyPr>
            <a:normAutofit/>
          </a:bodyPr>
          <a:lstStyle/>
          <a:p>
            <a:r>
              <a:rPr lang="en-US" dirty="0"/>
              <a:t>When working with trees, we often want to have rooted trees where the sub trees at each vertex contain paths of approximately the same length.</a:t>
            </a:r>
          </a:p>
          <a:p>
            <a:r>
              <a:rPr lang="en-US" dirty="0"/>
              <a:t>To make this idea precise we need some definitions:</a:t>
            </a:r>
          </a:p>
          <a:p>
            <a:pPr lvl="1"/>
            <a:r>
              <a:rPr lang="en-US" dirty="0"/>
              <a:t>The </a:t>
            </a:r>
            <a:r>
              <a:rPr lang="en-US" i="1" dirty="0"/>
              <a:t>level</a:t>
            </a:r>
            <a:r>
              <a:rPr lang="en-US" dirty="0"/>
              <a:t> of a vertex </a:t>
            </a:r>
            <a:r>
              <a:rPr lang="en-US" i="1" dirty="0"/>
              <a:t>v</a:t>
            </a:r>
            <a:r>
              <a:rPr lang="en-US" dirty="0"/>
              <a:t> in a rooted tree is the length of the unique path from the root to this vertex.  </a:t>
            </a:r>
          </a:p>
          <a:p>
            <a:pPr lvl="1"/>
            <a:r>
              <a:rPr lang="en-US" dirty="0"/>
              <a:t>The </a:t>
            </a:r>
            <a:r>
              <a:rPr lang="en-US" i="1" dirty="0"/>
              <a:t>height</a:t>
            </a:r>
            <a:r>
              <a:rPr lang="en-US" dirty="0"/>
              <a:t> of a rooted tree is the maximum of the levels of the vertices. </a:t>
            </a:r>
          </a:p>
          <a:p>
            <a:pPr indent="0">
              <a:lnSpc>
                <a:spcPts val="1700"/>
              </a:lnSpc>
              <a:buNone/>
            </a:pPr>
            <a:endParaRPr lang="en-US" dirty="0"/>
          </a:p>
          <a:p>
            <a:pPr indent="0">
              <a:buNone/>
            </a:pPr>
            <a:endParaRPr lang="en-US" dirty="0"/>
          </a:p>
        </p:txBody>
      </p:sp>
      <p:pic>
        <p:nvPicPr>
          <p:cNvPr id="4" name="Picture 3">
            <a:extLst>
              <a:ext uri="{FF2B5EF4-FFF2-40B4-BE49-F238E27FC236}">
                <a16:creationId xmlns="" xmlns:a16="http://schemas.microsoft.com/office/drawing/2014/main" id="{9EAC6A75-D23C-4741-B236-B84BB25BD24D}"/>
              </a:ext>
            </a:extLst>
          </p:cNvPr>
          <p:cNvPicPr>
            <a:picLocks noChangeAspect="1"/>
          </p:cNvPicPr>
          <p:nvPr/>
        </p:nvPicPr>
        <p:blipFill>
          <a:blip r:embed="rId2"/>
          <a:stretch>
            <a:fillRect/>
          </a:stretch>
        </p:blipFill>
        <p:spPr>
          <a:xfrm>
            <a:off x="1371601" y="4143375"/>
            <a:ext cx="5776912" cy="2514981"/>
          </a:xfrm>
          <a:prstGeom prst="rect">
            <a:avLst/>
          </a:prstGeom>
        </p:spPr>
      </p:pic>
    </p:spTree>
    <p:extLst>
      <p:ext uri="{BB962C8B-B14F-4D97-AF65-F5344CB8AC3E}">
        <p14:creationId xmlns:p14="http://schemas.microsoft.com/office/powerpoint/2010/main" val="336435839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a:t>Level of vertices and height of trees</a:t>
            </a:r>
          </a:p>
        </p:txBody>
      </p:sp>
      <p:sp>
        <p:nvSpPr>
          <p:cNvPr id="3" name="Content Placeholder 2"/>
          <p:cNvSpPr>
            <a:spLocks noGrp="1"/>
          </p:cNvSpPr>
          <p:nvPr>
            <p:ph idx="1"/>
          </p:nvPr>
        </p:nvSpPr>
        <p:spPr>
          <a:xfrm>
            <a:off x="457200" y="1600200"/>
            <a:ext cx="8458200" cy="4953000"/>
          </a:xfrm>
        </p:spPr>
        <p:txBody>
          <a:bodyPr>
            <a:normAutofit/>
          </a:bodyPr>
          <a:lstStyle/>
          <a:p>
            <a:pPr marL="0" indent="0">
              <a:buNone/>
            </a:pPr>
            <a:r>
              <a:rPr lang="en-US" b="1" dirty="0"/>
              <a:t>Example</a:t>
            </a:r>
            <a:r>
              <a:rPr lang="en-US" dirty="0"/>
              <a:t>: </a:t>
            </a:r>
          </a:p>
          <a:p>
            <a:pPr indent="0">
              <a:lnSpc>
                <a:spcPts val="1200"/>
              </a:lnSpc>
              <a:buNone/>
            </a:pPr>
            <a:r>
              <a:rPr lang="en-US" dirty="0"/>
              <a:t>  </a:t>
            </a:r>
            <a:r>
              <a:rPr lang="en-US" sz="2400" dirty="0">
                <a:solidFill>
                  <a:schemeClr val="accent1"/>
                </a:solidFill>
              </a:rPr>
              <a:t>(</a:t>
            </a:r>
            <a:r>
              <a:rPr lang="en-US" sz="2400" i="1" dirty="0" err="1">
                <a:solidFill>
                  <a:schemeClr val="accent1"/>
                </a:solidFill>
              </a:rPr>
              <a:t>i</a:t>
            </a:r>
            <a:r>
              <a:rPr lang="en-US" sz="2400" dirty="0">
                <a:solidFill>
                  <a:schemeClr val="accent1"/>
                </a:solidFill>
              </a:rPr>
              <a:t>)  </a:t>
            </a:r>
            <a:r>
              <a:rPr lang="en-US" sz="2400" dirty="0"/>
              <a:t>Find the level of each vertex in </a:t>
            </a:r>
          </a:p>
          <a:p>
            <a:pPr indent="0">
              <a:lnSpc>
                <a:spcPts val="1200"/>
              </a:lnSpc>
              <a:buNone/>
            </a:pPr>
            <a:r>
              <a:rPr lang="en-US" sz="2400" dirty="0"/>
              <a:t>        the tree to the right.                        </a:t>
            </a:r>
          </a:p>
          <a:p>
            <a:pPr indent="0">
              <a:buNone/>
            </a:pPr>
            <a:r>
              <a:rPr lang="en-US" sz="2400" dirty="0"/>
              <a:t> </a:t>
            </a:r>
            <a:r>
              <a:rPr lang="en-US" sz="2400" dirty="0">
                <a:solidFill>
                  <a:schemeClr val="accent1"/>
                </a:solidFill>
              </a:rPr>
              <a:t>(</a:t>
            </a:r>
            <a:r>
              <a:rPr lang="en-US" sz="2400" i="1" dirty="0">
                <a:solidFill>
                  <a:schemeClr val="accent1"/>
                </a:solidFill>
              </a:rPr>
              <a:t>ii</a:t>
            </a:r>
            <a:r>
              <a:rPr lang="en-US" sz="2400" dirty="0">
                <a:solidFill>
                  <a:schemeClr val="accent1"/>
                </a:solidFill>
              </a:rPr>
              <a:t>)  </a:t>
            </a:r>
            <a:r>
              <a:rPr lang="en-US" sz="2400" dirty="0"/>
              <a:t>What is the height of the tree?</a:t>
            </a:r>
            <a:endParaRPr lang="en-US" dirty="0"/>
          </a:p>
          <a:p>
            <a:pPr indent="0">
              <a:lnSpc>
                <a:spcPts val="1700"/>
              </a:lnSpc>
              <a:buNone/>
            </a:pPr>
            <a:r>
              <a:rPr lang="en-US" b="1" dirty="0"/>
              <a:t>Solution</a:t>
            </a:r>
            <a:r>
              <a:rPr lang="en-US" dirty="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p>
          <a:p>
            <a:pPr indent="0">
              <a:lnSpc>
                <a:spcPct val="110000"/>
              </a:lnSpc>
              <a:buNone/>
            </a:pPr>
            <a:endParaRPr lang="en-US" sz="2400" dirty="0"/>
          </a:p>
          <a:p>
            <a:pPr indent="0">
              <a:lnSpc>
                <a:spcPts val="1700"/>
              </a:lnSpc>
              <a:buNone/>
            </a:pPr>
            <a:r>
              <a:rPr lang="en-US" dirty="0">
                <a:solidFill>
                  <a:schemeClr val="accent1"/>
                </a:solidFill>
              </a:rPr>
              <a:t>  (</a:t>
            </a:r>
            <a:r>
              <a:rPr lang="en-US" i="1" dirty="0">
                <a:solidFill>
                  <a:schemeClr val="accent1"/>
                </a:solidFill>
              </a:rPr>
              <a:t>ii</a:t>
            </a:r>
            <a:r>
              <a:rPr lang="en-US" dirty="0">
                <a:solidFill>
                  <a:schemeClr val="accent1"/>
                </a:solidFill>
              </a:rPr>
              <a:t>) </a:t>
            </a:r>
            <a:r>
              <a:rPr lang="en-US" sz="2400" dirty="0"/>
              <a:t>The height is </a:t>
            </a:r>
            <a:r>
              <a:rPr lang="en-US" sz="2400" dirty="0">
                <a:latin typeface="Cambria Math" pitchFamily="18" charset="0"/>
                <a:ea typeface="Cambria Math" pitchFamily="18" charset="0"/>
              </a:rPr>
              <a:t>4</a:t>
            </a:r>
            <a:r>
              <a:rPr lang="en-US" sz="2400" dirty="0"/>
              <a:t>, since </a:t>
            </a:r>
            <a:r>
              <a:rPr lang="en-US" sz="2400" dirty="0">
                <a:latin typeface="Cambria Math" pitchFamily="18" charset="0"/>
                <a:ea typeface="Cambria Math" pitchFamily="18" charset="0"/>
              </a:rPr>
              <a:t>4</a:t>
            </a:r>
            <a:r>
              <a:rPr lang="en-US" sz="2400" dirty="0"/>
              <a:t> is the largest level of any vertex.</a:t>
            </a:r>
          </a:p>
          <a:p>
            <a:pPr indent="0">
              <a:lnSpc>
                <a:spcPts val="1700"/>
              </a:lnSpc>
              <a:buNone/>
            </a:pPr>
            <a:endParaRPr lang="en-US"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197213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i="1" dirty="0"/>
              <a:t>m</a:t>
            </a:r>
            <a:r>
              <a:rPr lang="en-US" dirty="0"/>
              <a:t>-</a:t>
            </a:r>
            <a:r>
              <a:rPr lang="en-US" dirty="0" err="1"/>
              <a:t>ary</a:t>
            </a:r>
            <a:r>
              <a:rPr lang="en-US" dirty="0"/>
              <a:t> Rooted Trees</a:t>
            </a:r>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a:t>Definition</a:t>
            </a:r>
            <a:r>
              <a:rPr lang="en-US" sz="9600" dirty="0"/>
              <a:t>: A rooted tree is called an </a:t>
            </a:r>
            <a:r>
              <a:rPr lang="en-US" sz="9600" i="1" dirty="0"/>
              <a:t>m-</a:t>
            </a:r>
            <a:r>
              <a:rPr lang="en-US" sz="9600" i="1" dirty="0" err="1"/>
              <a:t>ary</a:t>
            </a:r>
            <a:r>
              <a:rPr lang="en-US" sz="9600" i="1" dirty="0"/>
              <a:t> tree </a:t>
            </a:r>
            <a:r>
              <a:rPr lang="en-US" sz="9600" dirty="0"/>
              <a:t>if every internal vertex has no more than </a:t>
            </a:r>
            <a:r>
              <a:rPr lang="en-US" sz="9600" i="1" dirty="0"/>
              <a:t>m</a:t>
            </a:r>
            <a:r>
              <a:rPr lang="en-US" sz="9600" dirty="0"/>
              <a:t> children. The tree is called a </a:t>
            </a:r>
            <a:r>
              <a:rPr lang="en-US" sz="9600" i="1" dirty="0"/>
              <a:t>full m-</a:t>
            </a:r>
            <a:r>
              <a:rPr lang="en-US" sz="9600" i="1" dirty="0" err="1"/>
              <a:t>ary</a:t>
            </a:r>
            <a:r>
              <a:rPr lang="en-US" sz="9600" i="1" dirty="0"/>
              <a:t> tree </a:t>
            </a:r>
            <a:r>
              <a:rPr lang="en-US" sz="9600" dirty="0"/>
              <a:t>if every internal vertex has exactly </a:t>
            </a:r>
            <a:r>
              <a:rPr lang="en-US" sz="9600" i="1" dirty="0"/>
              <a:t>m</a:t>
            </a:r>
            <a:r>
              <a:rPr lang="en-US" sz="9600" dirty="0"/>
              <a:t> children. An </a:t>
            </a:r>
            <a:r>
              <a:rPr lang="en-US" sz="9600" i="1" dirty="0"/>
              <a:t>m</a:t>
            </a:r>
            <a:r>
              <a:rPr lang="en-US" sz="9600" dirty="0"/>
              <a:t>-</a:t>
            </a:r>
            <a:r>
              <a:rPr lang="en-US" sz="9600" dirty="0" err="1"/>
              <a:t>ary</a:t>
            </a:r>
            <a:r>
              <a:rPr lang="en-US" sz="9600" dirty="0"/>
              <a:t> tree with </a:t>
            </a:r>
            <a:r>
              <a:rPr lang="en-US" sz="9600" i="1" dirty="0"/>
              <a:t>m</a:t>
            </a:r>
            <a:r>
              <a:rPr lang="en-US" sz="9600" dirty="0"/>
              <a:t> = </a:t>
            </a:r>
            <a:r>
              <a:rPr lang="en-US" sz="9600" dirty="0">
                <a:latin typeface="Cambria Math" pitchFamily="18" charset="0"/>
                <a:ea typeface="Cambria Math" pitchFamily="18" charset="0"/>
              </a:rPr>
              <a:t>2</a:t>
            </a:r>
            <a:r>
              <a:rPr lang="en-US" sz="9600" dirty="0"/>
              <a:t> is called a </a:t>
            </a:r>
            <a:r>
              <a:rPr lang="en-US" sz="9600" i="1" dirty="0"/>
              <a:t>binary</a:t>
            </a:r>
            <a:r>
              <a:rPr lang="en-US" sz="9600" dirty="0"/>
              <a:t> tree.</a:t>
            </a:r>
          </a:p>
          <a:p>
            <a:pPr indent="0">
              <a:buNone/>
            </a:pPr>
            <a:endParaRPr lang="en-US" sz="9600" b="1" dirty="0"/>
          </a:p>
          <a:p>
            <a:pPr indent="0">
              <a:buNone/>
            </a:pPr>
            <a:r>
              <a:rPr lang="en-US" sz="9600" b="1" dirty="0"/>
              <a:t>Example</a:t>
            </a:r>
            <a:r>
              <a:rPr lang="en-US" sz="9600" dirty="0"/>
              <a:t>: Are the following rooted trees full </a:t>
            </a:r>
            <a:r>
              <a:rPr lang="en-US" sz="9600" i="1" dirty="0"/>
              <a:t>m</a:t>
            </a:r>
            <a:r>
              <a:rPr lang="en-US" sz="9600" dirty="0"/>
              <a:t>-</a:t>
            </a:r>
            <a:r>
              <a:rPr lang="en-US" sz="9600" dirty="0" err="1"/>
              <a:t>ary</a:t>
            </a:r>
            <a:r>
              <a:rPr lang="en-US" sz="9600" dirty="0"/>
              <a:t> trees for some positive integer </a:t>
            </a:r>
            <a:r>
              <a:rPr lang="en-US" sz="9600" i="1" dirty="0"/>
              <a:t>m</a:t>
            </a:r>
            <a:r>
              <a:rPr lang="en-US" sz="9600" dirty="0"/>
              <a:t>?</a:t>
            </a:r>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7200" dirty="0"/>
          </a:p>
          <a:p>
            <a:pPr indent="0">
              <a:buNone/>
            </a:pPr>
            <a:endParaRPr lang="en-US" sz="7200" dirty="0"/>
          </a:p>
          <a:p>
            <a:pPr indent="0">
              <a:buNone/>
            </a:pPr>
            <a:endParaRPr lang="en-US" dirty="0"/>
          </a:p>
          <a:p>
            <a:pPr indent="0">
              <a:buNone/>
            </a:pPr>
            <a:r>
              <a:rPr lang="en-US" dirty="0"/>
              <a:t> </a:t>
            </a:r>
          </a:p>
          <a:p>
            <a:pPr indent="0">
              <a:buNone/>
            </a:pPr>
            <a:r>
              <a:rPr lang="en-US" dirty="0"/>
              <a:t> </a:t>
            </a:r>
          </a:p>
          <a:p>
            <a:pPr indent="0">
              <a:buNone/>
            </a:pPr>
            <a:r>
              <a:rPr lang="en-US" dirty="0"/>
              <a:t> </a:t>
            </a:r>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41747653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a:t>Solution</a:t>
            </a:r>
            <a:r>
              <a:rPr lang="en-US" sz="7200" dirty="0"/>
              <a:t>:</a:t>
            </a:r>
          </a:p>
          <a:p>
            <a:pPr marL="1131570" indent="-857250"/>
            <a:r>
              <a:rPr lang="en-US" sz="7200" dirty="0"/>
              <a:t> </a:t>
            </a:r>
            <a:r>
              <a:rPr lang="en-US" sz="9600" i="1" dirty="0"/>
              <a:t>T</a:t>
            </a:r>
            <a:r>
              <a:rPr lang="en-US" sz="9600" baseline="-25000" dirty="0">
                <a:latin typeface="Cambria Math" pitchFamily="18" charset="0"/>
                <a:ea typeface="Cambria Math" pitchFamily="18" charset="0"/>
              </a:rPr>
              <a:t>1</a:t>
            </a:r>
            <a:r>
              <a:rPr lang="en-US" sz="9600" dirty="0"/>
              <a:t> is a full binary tree because each of its internal vertices has two children. </a:t>
            </a:r>
          </a:p>
          <a:p>
            <a:pPr marL="1131570" indent="-857250"/>
            <a:r>
              <a:rPr lang="en-US" sz="9600" i="1" dirty="0"/>
              <a:t>T</a:t>
            </a:r>
            <a:r>
              <a:rPr lang="en-US" sz="9600" baseline="-25000" dirty="0">
                <a:latin typeface="Cambria Math" pitchFamily="18" charset="0"/>
                <a:ea typeface="Cambria Math" pitchFamily="18" charset="0"/>
              </a:rPr>
              <a:t>2</a:t>
            </a:r>
            <a:r>
              <a:rPr lang="en-US" sz="9600" baseline="-25000" dirty="0"/>
              <a:t> </a:t>
            </a:r>
            <a:r>
              <a:rPr lang="en-US" sz="9600" dirty="0"/>
              <a:t>is a full </a:t>
            </a:r>
            <a:r>
              <a:rPr lang="en-US" sz="9600" dirty="0">
                <a:latin typeface="Cambria Math" pitchFamily="18" charset="0"/>
                <a:ea typeface="Cambria Math" pitchFamily="18" charset="0"/>
              </a:rPr>
              <a:t>3</a:t>
            </a:r>
            <a:r>
              <a:rPr lang="en-US" sz="9600" dirty="0"/>
              <a:t>-ary tree because each of its internal vertices has three children.</a:t>
            </a:r>
          </a:p>
          <a:p>
            <a:pPr marL="1131570" indent="-857250"/>
            <a:r>
              <a:rPr lang="en-US" sz="9600" dirty="0"/>
              <a:t> In </a:t>
            </a:r>
            <a:r>
              <a:rPr lang="en-US" sz="9600" i="1" dirty="0"/>
              <a:t>T</a:t>
            </a:r>
            <a:r>
              <a:rPr lang="en-US" sz="9600" baseline="-25000" dirty="0">
                <a:latin typeface="Cambria Math" pitchFamily="18" charset="0"/>
                <a:ea typeface="Cambria Math" pitchFamily="18" charset="0"/>
              </a:rPr>
              <a:t>3</a:t>
            </a:r>
            <a:r>
              <a:rPr lang="en-US" sz="9600" dirty="0"/>
              <a:t> each internal vertex has five children, so </a:t>
            </a:r>
            <a:r>
              <a:rPr lang="en-US" sz="9600" i="1" dirty="0"/>
              <a:t>T</a:t>
            </a:r>
            <a:r>
              <a:rPr lang="en-US" sz="9600" baseline="-25000" dirty="0">
                <a:latin typeface="Cambria Math" pitchFamily="18" charset="0"/>
                <a:ea typeface="Cambria Math" pitchFamily="18" charset="0"/>
              </a:rPr>
              <a:t>3</a:t>
            </a:r>
            <a:r>
              <a:rPr lang="en-US" sz="9600" dirty="0"/>
              <a:t> is a full </a:t>
            </a:r>
            <a:r>
              <a:rPr lang="en-US" sz="9600" dirty="0">
                <a:latin typeface="Cambria Math" pitchFamily="18" charset="0"/>
                <a:ea typeface="Cambria Math" pitchFamily="18" charset="0"/>
              </a:rPr>
              <a:t>5</a:t>
            </a:r>
            <a:r>
              <a:rPr lang="en-US" sz="9600" dirty="0"/>
              <a:t>-ary tree. </a:t>
            </a:r>
          </a:p>
          <a:p>
            <a:pPr marL="1131570" indent="-857250"/>
            <a:r>
              <a:rPr lang="en-US" sz="9600" i="1" dirty="0"/>
              <a:t>T</a:t>
            </a:r>
            <a:r>
              <a:rPr lang="en-US" sz="9600" baseline="-25000" dirty="0">
                <a:latin typeface="Cambria Math" pitchFamily="18" charset="0"/>
                <a:ea typeface="Cambria Math" pitchFamily="18" charset="0"/>
              </a:rPr>
              <a:t>4</a:t>
            </a:r>
            <a:r>
              <a:rPr lang="en-US" sz="9600" baseline="-25000" dirty="0"/>
              <a:t> </a:t>
            </a:r>
            <a:r>
              <a:rPr lang="en-US" sz="9600" dirty="0"/>
              <a:t>is not a full </a:t>
            </a:r>
            <a:r>
              <a:rPr lang="en-US" sz="9600" i="1" dirty="0"/>
              <a:t>m</a:t>
            </a:r>
            <a:r>
              <a:rPr lang="en-US" sz="9600" dirty="0"/>
              <a:t>-</a:t>
            </a:r>
            <a:r>
              <a:rPr lang="en-US" sz="9600" dirty="0" err="1"/>
              <a:t>ary</a:t>
            </a:r>
            <a:r>
              <a:rPr lang="en-US" sz="9600" dirty="0"/>
              <a:t> tree for any m because some of its internal vertices have two children and others have three children.</a:t>
            </a:r>
          </a:p>
          <a:p>
            <a:pPr marL="731520" indent="-457200"/>
            <a:endParaRPr lang="en-US" sz="3600" dirty="0"/>
          </a:p>
          <a:p>
            <a:pPr marL="731520" indent="-457200"/>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308482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Balanced </a:t>
            </a:r>
            <a:r>
              <a:rPr lang="en-US" i="1" dirty="0"/>
              <a:t>m</a:t>
            </a:r>
            <a:r>
              <a:rPr lang="en-US" dirty="0"/>
              <a:t>-</a:t>
            </a:r>
            <a:r>
              <a:rPr lang="en-US" dirty="0" err="1"/>
              <a:t>Ary</a:t>
            </a:r>
            <a:r>
              <a:rPr lang="en-US" dirty="0"/>
              <a:t> Trees</a:t>
            </a:r>
          </a:p>
        </p:txBody>
      </p:sp>
      <p:sp>
        <p:nvSpPr>
          <p:cNvPr id="3" name="Content Placeholder 2"/>
          <p:cNvSpPr>
            <a:spLocks noGrp="1"/>
          </p:cNvSpPr>
          <p:nvPr>
            <p:ph idx="1"/>
          </p:nvPr>
        </p:nvSpPr>
        <p:spPr>
          <a:xfrm>
            <a:off x="457200" y="1295400"/>
            <a:ext cx="8229600" cy="5105400"/>
          </a:xfrm>
        </p:spPr>
        <p:txBody>
          <a:bodyPr>
            <a:normAutofit fontScale="92500" lnSpcReduction="10000"/>
          </a:bodyPr>
          <a:lstStyle/>
          <a:p>
            <a:pPr indent="0">
              <a:buNone/>
            </a:pPr>
            <a:r>
              <a:rPr lang="en-US" b="1" dirty="0"/>
              <a:t>Definition</a:t>
            </a:r>
            <a:r>
              <a:rPr lang="en-US" dirty="0"/>
              <a:t>: A rooted </a:t>
            </a:r>
            <a:r>
              <a:rPr lang="en-US" i="1" dirty="0"/>
              <a:t>m</a:t>
            </a:r>
            <a:r>
              <a:rPr lang="en-US" dirty="0"/>
              <a:t>-</a:t>
            </a:r>
            <a:r>
              <a:rPr lang="en-US" dirty="0" err="1"/>
              <a:t>ary</a:t>
            </a:r>
            <a:r>
              <a:rPr lang="en-US" dirty="0"/>
              <a:t> tree of height </a:t>
            </a:r>
            <a:r>
              <a:rPr lang="en-US" i="1" dirty="0"/>
              <a:t>h</a:t>
            </a:r>
            <a:r>
              <a:rPr lang="en-US" dirty="0"/>
              <a:t> is </a:t>
            </a:r>
            <a:r>
              <a:rPr lang="en-US" i="1" dirty="0"/>
              <a:t>balanced</a:t>
            </a:r>
            <a:r>
              <a:rPr lang="en-US" dirty="0"/>
              <a:t> if all leaves are at levels </a:t>
            </a:r>
            <a:r>
              <a:rPr lang="en-US" i="1" dirty="0"/>
              <a:t>h</a:t>
            </a:r>
            <a:r>
              <a:rPr lang="en-US" dirty="0"/>
              <a:t> or </a:t>
            </a:r>
            <a:r>
              <a:rPr lang="en-US" i="1" dirty="0"/>
              <a:t>h</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a:t>
            </a:r>
          </a:p>
          <a:p>
            <a:pPr indent="0">
              <a:buNone/>
            </a:pPr>
            <a:r>
              <a:rPr lang="en-US" b="1" dirty="0"/>
              <a:t>Example</a:t>
            </a:r>
            <a:r>
              <a:rPr lang="en-US" dirty="0"/>
              <a:t>: Which of the rooted trees shown below is balanced?</a:t>
            </a:r>
          </a:p>
          <a:p>
            <a:pPr indent="0">
              <a:buNone/>
            </a:pPr>
            <a:endParaRPr lang="en-US" dirty="0"/>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Solution</a:t>
            </a:r>
            <a:r>
              <a:rPr lang="en-US" dirty="0"/>
              <a:t>: </a:t>
            </a:r>
            <a:r>
              <a:rPr lang="en-US" i="1" dirty="0"/>
              <a:t>T</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and </a:t>
            </a:r>
            <a:r>
              <a:rPr lang="en-US" i="1" dirty="0"/>
              <a:t>T</a:t>
            </a:r>
            <a:r>
              <a:rPr lang="en-US" baseline="-25000" dirty="0">
                <a:latin typeface="Cambria Math" pitchFamily="18" charset="0"/>
                <a:ea typeface="Cambria Math" pitchFamily="18" charset="0"/>
              </a:rPr>
              <a:t>3</a:t>
            </a:r>
            <a:r>
              <a:rPr lang="en-US" dirty="0"/>
              <a:t> are balanced, but </a:t>
            </a:r>
            <a:r>
              <a:rPr lang="en-US" i="1" dirty="0"/>
              <a:t>T</a:t>
            </a:r>
            <a:r>
              <a:rPr lang="en-US" baseline="-25000" dirty="0">
                <a:latin typeface="Cambria Math" pitchFamily="18" charset="0"/>
                <a:ea typeface="Cambria Math" pitchFamily="18" charset="0"/>
              </a:rPr>
              <a:t>2</a:t>
            </a:r>
            <a:r>
              <a:rPr lang="en-US" dirty="0"/>
              <a:t> is not because it has leaves at levels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3</a:t>
            </a:r>
            <a:r>
              <a:rPr lang="en-US" dirty="0"/>
              <a:t>, and </a:t>
            </a:r>
            <a:r>
              <a:rPr lang="en-US" dirty="0">
                <a:latin typeface="Cambria Math" pitchFamily="18" charset="0"/>
                <a:ea typeface="Cambria Math" pitchFamily="18" charset="0"/>
              </a:rPr>
              <a:t>4</a:t>
            </a: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292645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Rooted Trees</a:t>
            </a:r>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a:t>Definition</a:t>
            </a:r>
            <a:r>
              <a:rPr lang="en-US" sz="2000" dirty="0"/>
              <a:t>: An </a:t>
            </a:r>
            <a:r>
              <a:rPr lang="en-US" sz="2000" i="1" dirty="0"/>
              <a:t>ordered rooted tree </a:t>
            </a:r>
            <a:r>
              <a:rPr lang="en-US" sz="2000" dirty="0"/>
              <a:t>is a rooted tree where the children of each internal vertex are ordered.</a:t>
            </a:r>
          </a:p>
          <a:p>
            <a:pPr lvl="1"/>
            <a:r>
              <a:rPr lang="en-US" sz="2000" dirty="0"/>
              <a:t>We draw ordered rooted trees so that the children of each internal vertex are shown in order from left to right.</a:t>
            </a:r>
          </a:p>
          <a:p>
            <a:pPr marL="393192" lvl="1" indent="0">
              <a:buNone/>
            </a:pPr>
            <a:endParaRPr lang="en-US" sz="1400" dirty="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528042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AD45BF-70EA-44E3-BF57-B8DA2379B1B8}"/>
              </a:ext>
            </a:extLst>
          </p:cNvPr>
          <p:cNvSpPr>
            <a:spLocks noGrp="1"/>
          </p:cNvSpPr>
          <p:nvPr>
            <p:ph idx="1"/>
          </p:nvPr>
        </p:nvSpPr>
        <p:spPr>
          <a:xfrm>
            <a:off x="76200" y="1295400"/>
            <a:ext cx="8991600" cy="5257800"/>
          </a:xfrm>
        </p:spPr>
        <p:txBody>
          <a:bodyPr>
            <a:normAutofit/>
          </a:bodyPr>
          <a:lstStyle/>
          <a:p>
            <a:pPr marL="0" indent="0">
              <a:buNone/>
            </a:pPr>
            <a:r>
              <a:rPr lang="en-US" b="1" dirty="0"/>
              <a:t>EXAMPLE</a:t>
            </a:r>
            <a:r>
              <a:rPr lang="en-US" dirty="0"/>
              <a:t>: Let A = {1, 2, 3, 4} and determine whether relations R1, R2, R3, and R4 are Symmetric?</a:t>
            </a:r>
          </a:p>
          <a:p>
            <a:pPr marL="0" indent="0">
              <a:buNone/>
            </a:pPr>
            <a:r>
              <a:rPr lang="pt-BR" dirty="0"/>
              <a:t>	R1 = {(1, 1), (1, 3), (2, 4), (3, 1), (4,2)}</a:t>
            </a:r>
          </a:p>
          <a:p>
            <a:pPr marL="0" indent="0">
              <a:buNone/>
            </a:pPr>
            <a:r>
              <a:rPr lang="pt-BR" dirty="0"/>
              <a:t>	R2 = {(1, 1), (2, 2), (3, 3), (4, 4)}</a:t>
            </a:r>
          </a:p>
          <a:p>
            <a:pPr marL="0" indent="0">
              <a:buNone/>
            </a:pPr>
            <a:r>
              <a:rPr lang="pt-BR" dirty="0"/>
              <a:t>	R3 = {(2, 2), (2, 3), (3, 4)}</a:t>
            </a:r>
          </a:p>
          <a:p>
            <a:pPr marL="0" indent="0">
              <a:buNone/>
            </a:pPr>
            <a:r>
              <a:rPr lang="pt-BR" dirty="0"/>
              <a:t>	R4 = {(1, 1), (2, 2), (3, 3), (4, 3), (4, 4)}</a:t>
            </a:r>
          </a:p>
          <a:p>
            <a:pPr marL="0" indent="0">
              <a:buNone/>
            </a:pPr>
            <a:r>
              <a:rPr lang="en-US" sz="2400" b="1" dirty="0">
                <a:ea typeface="Cambria Math"/>
              </a:rPr>
              <a:t>Solution:</a:t>
            </a:r>
          </a:p>
          <a:p>
            <a:r>
              <a:rPr lang="en-US" dirty="0"/>
              <a:t>R1 is Symmetric, since (a, b) and (b, a) ∈R1 for all (a, b) ∈A.</a:t>
            </a:r>
          </a:p>
          <a:p>
            <a:r>
              <a:rPr lang="en-US" dirty="0"/>
              <a:t>R2 is also symmetric. We say it is vacuously true.</a:t>
            </a:r>
          </a:p>
          <a:p>
            <a:r>
              <a:rPr lang="en-US" dirty="0"/>
              <a:t>R3 is not symmetric, because (2,3) ∈ R3 but (3,2) ∉ R3.</a:t>
            </a:r>
          </a:p>
          <a:p>
            <a:r>
              <a:rPr lang="en-US" dirty="0"/>
              <a:t>R4 is not symmetric because (4,3) ∈ R4 but (3,4) ∉ R4.</a:t>
            </a:r>
          </a:p>
          <a:p>
            <a:endParaRPr lang="x-none" dirty="0"/>
          </a:p>
        </p:txBody>
      </p:sp>
      <p:sp>
        <p:nvSpPr>
          <p:cNvPr id="4" name="Title 1">
            <a:extLst>
              <a:ext uri="{FF2B5EF4-FFF2-40B4-BE49-F238E27FC236}">
                <a16:creationId xmlns:a16="http://schemas.microsoft.com/office/drawing/2014/main" xmlns="" id="{CE57BAD1-21CE-4273-9949-225D8409FB25}"/>
              </a:ext>
            </a:extLst>
          </p:cNvPr>
          <p:cNvSpPr>
            <a:spLocks noGrp="1"/>
          </p:cNvSpPr>
          <p:nvPr>
            <p:ph type="title"/>
          </p:nvPr>
        </p:nvSpPr>
        <p:spPr>
          <a:xfrm>
            <a:off x="457200" y="533400"/>
            <a:ext cx="8229600" cy="762000"/>
          </a:xfrm>
        </p:spPr>
        <p:txBody>
          <a:bodyPr>
            <a:normAutofit fontScale="90000"/>
          </a:bodyPr>
          <a:lstStyle/>
          <a:p>
            <a:r>
              <a:rPr lang="en-US" dirty="0"/>
              <a:t>Symmetric Relations</a:t>
            </a:r>
          </a:p>
        </p:txBody>
      </p:sp>
    </p:spTree>
    <p:extLst>
      <p:ext uri="{BB962C8B-B14F-4D97-AF65-F5344CB8AC3E}">
        <p14:creationId xmlns:p14="http://schemas.microsoft.com/office/powerpoint/2010/main" val="1668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Trees</a:t>
            </a:r>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a:t>Definition</a:t>
            </a:r>
            <a:r>
              <a:rPr lang="en-US" dirty="0"/>
              <a:t>: A </a:t>
            </a:r>
            <a:r>
              <a:rPr lang="en-US" i="1" dirty="0"/>
              <a:t>binary tree </a:t>
            </a:r>
            <a:r>
              <a:rPr lang="en-US" dirty="0"/>
              <a:t>is an ordered rooted where each internal vertex has at most two children.   If an internal vertex of a binary tree has two children, the first is called the </a:t>
            </a:r>
            <a:r>
              <a:rPr lang="en-US" i="1" dirty="0"/>
              <a:t>left child </a:t>
            </a:r>
            <a:r>
              <a:rPr lang="en-US" dirty="0"/>
              <a:t>and the second the </a:t>
            </a:r>
            <a:r>
              <a:rPr lang="en-US" i="1" dirty="0"/>
              <a:t>right child</a:t>
            </a:r>
            <a:r>
              <a:rPr lang="en-US" dirty="0"/>
              <a:t>. The tree rooted at the left child of a vertex is called the </a:t>
            </a:r>
            <a:r>
              <a:rPr lang="en-US" i="1" dirty="0"/>
              <a:t>left subtree </a:t>
            </a:r>
            <a:r>
              <a:rPr lang="en-US" dirty="0"/>
              <a:t>of this vertex, and the tree rooted at the right child of a vertex is called the </a:t>
            </a:r>
            <a:r>
              <a:rPr lang="en-US" i="1" dirty="0"/>
              <a:t>right subtree </a:t>
            </a:r>
            <a:r>
              <a:rPr lang="en-US" dirty="0"/>
              <a:t>of this vertex.</a:t>
            </a:r>
          </a:p>
        </p:txBody>
      </p:sp>
    </p:spTree>
    <p:extLst>
      <p:ext uri="{BB962C8B-B14F-4D97-AF65-F5344CB8AC3E}">
        <p14:creationId xmlns:p14="http://schemas.microsoft.com/office/powerpoint/2010/main" val="240502921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a:t>Example</a:t>
            </a:r>
            <a:r>
              <a:rPr lang="en-US" sz="2800" dirty="0"/>
              <a:t>:  </a:t>
            </a:r>
          </a:p>
          <a:p>
            <a:pPr indent="0">
              <a:buNone/>
            </a:pPr>
            <a:r>
              <a:rPr lang="en-US" sz="2000" dirty="0"/>
              <a:t>Consider the binary tree </a:t>
            </a:r>
            <a:r>
              <a:rPr lang="en-US" sz="2000" i="1" dirty="0"/>
              <a:t>T</a:t>
            </a:r>
            <a:r>
              <a:rPr lang="en-US" sz="2000" dirty="0"/>
              <a:t>. </a:t>
            </a:r>
          </a:p>
          <a:p>
            <a:pPr indent="0">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a:t>
            </a:r>
            <a:r>
              <a:rPr lang="en-US" sz="2000" dirty="0"/>
              <a:t>  What are the left and right children of </a:t>
            </a:r>
            <a:r>
              <a:rPr lang="en-US" sz="2000" i="1" dirty="0"/>
              <a:t>d</a:t>
            </a:r>
            <a:r>
              <a:rPr lang="en-US" sz="2000" dirty="0"/>
              <a:t>? </a:t>
            </a:r>
          </a:p>
          <a:p>
            <a:pPr indent="0">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What are the left and right sub trees of </a:t>
            </a:r>
            <a:r>
              <a:rPr lang="en-US" sz="2000" i="1" dirty="0"/>
              <a:t>c</a:t>
            </a:r>
            <a:r>
              <a:rPr lang="en-US" sz="2000" dirty="0"/>
              <a:t>?</a:t>
            </a:r>
          </a:p>
          <a:p>
            <a:pPr indent="0">
              <a:lnSpc>
                <a:spcPts val="1400"/>
              </a:lnSpc>
              <a:buNone/>
            </a:pPr>
            <a:r>
              <a:rPr lang="en-US" sz="2000" b="1" dirty="0"/>
              <a:t>Solution</a:t>
            </a:r>
            <a:r>
              <a:rPr lang="en-US" sz="2000" dirty="0"/>
              <a:t>: </a:t>
            </a:r>
          </a:p>
          <a:p>
            <a:pPr indent="0">
              <a:lnSpc>
                <a:spcPct val="150000"/>
              </a:lnSpc>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 </a:t>
            </a:r>
            <a:r>
              <a:rPr lang="en-US" sz="2000" dirty="0"/>
              <a:t>The left child of </a:t>
            </a:r>
            <a:r>
              <a:rPr lang="en-US" sz="2000" i="1" dirty="0"/>
              <a:t>d</a:t>
            </a:r>
            <a:r>
              <a:rPr lang="en-US" sz="2000" dirty="0"/>
              <a:t> is </a:t>
            </a:r>
            <a:r>
              <a:rPr lang="en-US" sz="2000" i="1" dirty="0"/>
              <a:t>f</a:t>
            </a:r>
            <a:r>
              <a:rPr lang="en-US" sz="2000" dirty="0"/>
              <a:t> and the right child is </a:t>
            </a:r>
            <a:r>
              <a:rPr lang="en-US" sz="2000" i="1" dirty="0"/>
              <a:t>g</a:t>
            </a:r>
            <a:r>
              <a:rPr lang="en-US" sz="2000" dirty="0"/>
              <a:t>. </a:t>
            </a:r>
          </a:p>
          <a:p>
            <a:pPr indent="0">
              <a:lnSpc>
                <a:spcPts val="1300"/>
              </a:lnSpc>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The left and right subtrees of </a:t>
            </a:r>
            <a:r>
              <a:rPr lang="en-US" sz="2000" i="1" dirty="0"/>
              <a:t>c</a:t>
            </a:r>
            <a:r>
              <a:rPr lang="en-US" sz="2000" dirty="0"/>
              <a:t> are displayed in (b) and (c).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57600"/>
            <a:ext cx="8991600" cy="2971800"/>
          </a:xfrm>
          <a:prstGeom prst="rect">
            <a:avLst/>
          </a:prstGeom>
        </p:spPr>
      </p:pic>
    </p:spTree>
    <p:extLst>
      <p:ext uri="{BB962C8B-B14F-4D97-AF65-F5344CB8AC3E}">
        <p14:creationId xmlns:p14="http://schemas.microsoft.com/office/powerpoint/2010/main" val="7375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Properties of Trees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a:t>A tree with </a:t>
                </a:r>
                <a:r>
                  <a:rPr lang="en-US" sz="2400" i="1" dirty="0"/>
                  <a:t>n</a:t>
                </a:r>
                <a:r>
                  <a:rPr lang="en-US" sz="2400" dirty="0"/>
                  <a:t> vertices has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edges.</a:t>
                </a:r>
              </a:p>
              <a:p>
                <a:pPr marL="731520" indent="-457200"/>
                <a:r>
                  <a:rPr lang="en-US" sz="2400" dirty="0"/>
                  <a:t>A full </a:t>
                </a:r>
                <a:r>
                  <a:rPr lang="en-US" sz="2400" i="1" dirty="0"/>
                  <a:t>m</a:t>
                </a:r>
                <a:r>
                  <a:rPr lang="en-US" sz="2400" dirty="0"/>
                  <a:t>-</a:t>
                </a:r>
                <a:r>
                  <a:rPr lang="en-US" sz="2400" dirty="0" err="1"/>
                  <a:t>ary</a:t>
                </a:r>
                <a:r>
                  <a:rPr lang="en-US" sz="2400" dirty="0"/>
                  <a:t> tree with </a:t>
                </a:r>
                <a:r>
                  <a:rPr lang="en-US" sz="2400" i="1" dirty="0" err="1"/>
                  <a:t>i</a:t>
                </a:r>
                <a:r>
                  <a:rPr lang="en-US" sz="2400" dirty="0"/>
                  <a:t> internal vertices has </a:t>
                </a:r>
                <a:r>
                  <a:rPr lang="en-US" sz="2400" i="1" dirty="0"/>
                  <a:t>n = mi </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vertices.</a:t>
                </a:r>
              </a:p>
              <a:p>
                <a:pPr marL="731520" indent="-457200"/>
                <a:r>
                  <a:rPr lang="en-US" sz="2400" dirty="0"/>
                  <a:t>A full </a:t>
                </a:r>
                <a:r>
                  <a:rPr lang="en-US" sz="2400" i="1" dirty="0"/>
                  <a:t>m</a:t>
                </a:r>
                <a:r>
                  <a:rPr lang="en-US" sz="2400" dirty="0"/>
                  <a:t>-</a:t>
                </a:r>
                <a:r>
                  <a:rPr lang="en-US" sz="2400" dirty="0" err="1"/>
                  <a:t>ary</a:t>
                </a:r>
                <a:r>
                  <a:rPr lang="en-US" sz="2400" dirty="0"/>
                  <a:t> tree with:</a:t>
                </a:r>
              </a:p>
              <a:p>
                <a:pPr marL="1154430" lvl="1" indent="-514350">
                  <a:buAutoNum type="romanLcParenBoth"/>
                </a:pPr>
                <a:r>
                  <a:rPr lang="en-US" i="1" dirty="0"/>
                  <a:t>n vertices has </a:t>
                </a:r>
                <a:r>
                  <a:rPr lang="en-US" i="1" dirty="0" err="1"/>
                  <a:t>i</a:t>
                </a:r>
                <a:r>
                  <a:rPr lang="en-US" i="1" dirty="0"/>
                  <a:t> = (n − 1)/m internal vertices and                                              l = [(m  − 1)n + 1]/m leaves,</a:t>
                </a:r>
                <a:endParaRPr lang="en-US" i="1" dirty="0">
                  <a:latin typeface="Cambria Math"/>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a:t>
                </a:r>
                <a:r>
                  <a:rPr lang="en-US" dirty="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p>
              <a:p>
                <a:pPr lvl="1" indent="0">
                  <a:buNone/>
                </a:pPr>
                <a:r>
                  <a:rPr lang="en-US" i="1"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p>
              <a:p>
                <a:pPr lvl="1" indent="0">
                  <a:buNone/>
                </a:pPr>
                <a:r>
                  <a:rPr lang="en-US" i="1" dirty="0">
                    <a:latin typeface="Cambria Math"/>
                    <a:ea typeface="Cambria Math"/>
                  </a:rPr>
                  <a:t>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endParaRPr lang="en-US" dirty="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a:t> leaves in an </a:t>
                </a:r>
                <a:r>
                  <a:rPr lang="en-US" sz="2400" i="1" dirty="0"/>
                  <a:t>m</a:t>
                </a:r>
                <a:r>
                  <a:rPr lang="en-US" sz="2400" dirty="0"/>
                  <a:t>-</a:t>
                </a:r>
                <a:r>
                  <a:rPr lang="en-US" sz="2400" dirty="0" err="1"/>
                  <a:t>ary</a:t>
                </a:r>
                <a:r>
                  <a:rPr lang="en-US" sz="2400" dirty="0"/>
                  <a:t> tree of height </a:t>
                </a:r>
                <a:r>
                  <a:rPr lang="en-US" sz="2400" i="1" dirty="0"/>
                  <a:t>h</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3125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41587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Search Tree</a:t>
            </a:r>
          </a:p>
        </p:txBody>
      </p:sp>
      <p:sp>
        <p:nvSpPr>
          <p:cNvPr id="3" name="Content Placeholder 2"/>
          <p:cNvSpPr>
            <a:spLocks noGrp="1"/>
          </p:cNvSpPr>
          <p:nvPr>
            <p:ph idx="1"/>
          </p:nvPr>
        </p:nvSpPr>
        <p:spPr>
          <a:xfrm>
            <a:off x="457200" y="1295400"/>
            <a:ext cx="8229600" cy="5029200"/>
          </a:xfrm>
        </p:spPr>
        <p:txBody>
          <a:bodyPr/>
          <a:lstStyle/>
          <a:p>
            <a:pPr marL="0" indent="0" algn="just">
              <a:buNone/>
            </a:pPr>
            <a:r>
              <a:rPr lang="en-US" b="1" dirty="0"/>
              <a:t>Definition:</a:t>
            </a:r>
            <a:r>
              <a:rPr lang="en-US" dirty="0"/>
              <a:t> </a:t>
            </a:r>
            <a:r>
              <a:rPr lang="en-US" sz="2400" dirty="0"/>
              <a:t>A binary tree in which the vertices are labeled with items so that a label of a vertex is greater than the labels of all vertices in the left subtree of this vertex and is less than the labels of all vertices in the right subtree of this vertex.</a:t>
            </a:r>
          </a:p>
          <a:p>
            <a:pPr algn="just"/>
            <a:r>
              <a:rPr lang="en-US" sz="2400" dirty="0"/>
              <a:t>Searching for items in a list is one of the most important tasks that arises in computer science.</a:t>
            </a:r>
          </a:p>
          <a:p>
            <a:pPr algn="just"/>
            <a:r>
              <a:rPr lang="en-US" sz="2400" dirty="0"/>
              <a:t>Our primary goal is to implement a searching algorithm that finds items efficiently when the items are totally ordered. This can be accomplished through the use of a binary search tree.</a:t>
            </a:r>
          </a:p>
        </p:txBody>
      </p:sp>
    </p:spTree>
    <p:extLst>
      <p:ext uri="{BB962C8B-B14F-4D97-AF65-F5344CB8AC3E}">
        <p14:creationId xmlns:p14="http://schemas.microsoft.com/office/powerpoint/2010/main" val="195379567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Autofit/>
          </a:bodyPr>
          <a:lstStyle/>
          <a:p>
            <a:r>
              <a:rPr lang="en-US" sz="2400" b="1" dirty="0">
                <a:solidFill>
                  <a:schemeClr val="tx1"/>
                </a:solidFill>
              </a:rPr>
              <a:t>Example : </a:t>
            </a:r>
            <a:r>
              <a:rPr lang="en-US" sz="2400" dirty="0">
                <a:solidFill>
                  <a:schemeClr val="tx1"/>
                </a:solidFill>
              </a:rPr>
              <a:t>Form a binary search tree for the words mathematics, physics, geography, zoology, meteorology, geology,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228600" y="1447800"/>
            <a:ext cx="8763000" cy="5105400"/>
          </a:xfrm>
          <a:prstGeom prst="rect">
            <a:avLst/>
          </a:prstGeom>
        </p:spPr>
      </p:pic>
    </p:spTree>
    <p:extLst>
      <p:ext uri="{BB962C8B-B14F-4D97-AF65-F5344CB8AC3E}">
        <p14:creationId xmlns:p14="http://schemas.microsoft.com/office/powerpoint/2010/main" val="292252652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 Traversal</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11.3</a:t>
            </a:r>
          </a:p>
        </p:txBody>
      </p:sp>
    </p:spTree>
    <p:extLst>
      <p:ext uri="{BB962C8B-B14F-4D97-AF65-F5344CB8AC3E}">
        <p14:creationId xmlns:p14="http://schemas.microsoft.com/office/powerpoint/2010/main" val="399160788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Traversal</a:t>
            </a:r>
          </a:p>
        </p:txBody>
      </p:sp>
      <p:sp>
        <p:nvSpPr>
          <p:cNvPr id="3" name="Content Placeholder 2"/>
          <p:cNvSpPr>
            <a:spLocks noGrp="1"/>
          </p:cNvSpPr>
          <p:nvPr>
            <p:ph idx="1"/>
          </p:nvPr>
        </p:nvSpPr>
        <p:spPr/>
        <p:txBody>
          <a:bodyPr>
            <a:normAutofit/>
          </a:bodyPr>
          <a:lstStyle/>
          <a:p>
            <a:r>
              <a:rPr lang="en-US" dirty="0"/>
              <a:t>Procedures for systematically visiting every vertex of an ordered tree are called </a:t>
            </a:r>
            <a:r>
              <a:rPr lang="en-US" i="1" dirty="0"/>
              <a:t>traversals</a:t>
            </a:r>
            <a:r>
              <a:rPr lang="en-US" dirty="0"/>
              <a:t>. </a:t>
            </a:r>
          </a:p>
          <a:p>
            <a:r>
              <a:rPr lang="en-US" dirty="0"/>
              <a:t>The three most commonly used </a:t>
            </a:r>
            <a:r>
              <a:rPr lang="en-US" i="1" dirty="0"/>
              <a:t>traversals</a:t>
            </a:r>
            <a:r>
              <a:rPr lang="en-US" dirty="0"/>
              <a:t> are </a:t>
            </a:r>
            <a:r>
              <a:rPr lang="en-US" i="1" dirty="0"/>
              <a:t>preorder</a:t>
            </a:r>
            <a:r>
              <a:rPr lang="en-US" dirty="0"/>
              <a:t> </a:t>
            </a:r>
            <a:r>
              <a:rPr lang="en-US" i="1" dirty="0"/>
              <a:t>traversal</a:t>
            </a:r>
            <a:r>
              <a:rPr lang="en-US" dirty="0"/>
              <a:t>, </a:t>
            </a:r>
            <a:r>
              <a:rPr lang="en-US" i="1" dirty="0" err="1"/>
              <a:t>inorder</a:t>
            </a:r>
            <a:r>
              <a:rPr lang="en-US" i="1" dirty="0"/>
              <a:t> traversal</a:t>
            </a:r>
            <a:r>
              <a:rPr lang="en-US" dirty="0"/>
              <a:t>, and </a:t>
            </a:r>
            <a:r>
              <a:rPr lang="en-US" i="1" dirty="0" err="1"/>
              <a:t>postorder</a:t>
            </a:r>
            <a:r>
              <a:rPr lang="en-US" i="1" dirty="0"/>
              <a:t> traversal</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3810873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Preorder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a:t>preorder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preorder traversal  begins by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1</a:t>
            </a:r>
            <a:r>
              <a:rPr lang="en-US" sz="2400" dirty="0"/>
              <a:t> in preorder, then </a:t>
            </a:r>
            <a:r>
              <a:rPr lang="en-US" sz="2400" i="1" dirty="0"/>
              <a:t>T</a:t>
            </a:r>
            <a:r>
              <a:rPr lang="en-US" sz="2400" baseline="-25000" dirty="0">
                <a:latin typeface="Cambria Math" pitchFamily="18" charset="0"/>
                <a:ea typeface="Cambria Math" pitchFamily="18" charset="0"/>
              </a:rPr>
              <a:t>2</a:t>
            </a:r>
            <a:r>
              <a:rPr lang="en-US" sz="2400" dirty="0"/>
              <a:t>  in preorder, and so on, until </a:t>
            </a:r>
            <a:r>
              <a:rPr lang="en-US" sz="2400" i="1" dirty="0" err="1"/>
              <a:t>T</a:t>
            </a:r>
            <a:r>
              <a:rPr lang="en-US" sz="2400" i="1" baseline="-25000" dirty="0" err="1"/>
              <a:t>n</a:t>
            </a:r>
            <a:r>
              <a:rPr lang="en-US" sz="2400" dirty="0"/>
              <a:t>  is traversed in preorder.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505200"/>
            <a:ext cx="6934200" cy="2971800"/>
          </a:xfrm>
          <a:prstGeom prst="rect">
            <a:avLst/>
          </a:prstGeom>
        </p:spPr>
      </p:pic>
    </p:spTree>
    <p:extLst>
      <p:ext uri="{BB962C8B-B14F-4D97-AF65-F5344CB8AC3E}">
        <p14:creationId xmlns:p14="http://schemas.microsoft.com/office/powerpoint/2010/main" val="126911579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Preorder 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0" y="1066800"/>
            <a:ext cx="6400800" cy="5791200"/>
          </a:xfrm>
          <a:prstGeom prst="rect">
            <a:avLst/>
          </a:prstGeom>
        </p:spPr>
      </p:pic>
      <p:sp>
        <p:nvSpPr>
          <p:cNvPr id="6" name="TextBox 5"/>
          <p:cNvSpPr txBox="1"/>
          <p:nvPr/>
        </p:nvSpPr>
        <p:spPr>
          <a:xfrm>
            <a:off x="304800" y="2286000"/>
            <a:ext cx="2438400" cy="3139321"/>
          </a:xfrm>
          <a:prstGeom prst="rect">
            <a:avLst/>
          </a:prstGeom>
          <a:noFill/>
          <a:ln>
            <a:solidFill>
              <a:schemeClr val="accent1"/>
            </a:solidFill>
          </a:ln>
        </p:spPr>
        <p:txBody>
          <a:bodyPr wrap="square" rtlCol="0">
            <a:spAutoFit/>
          </a:bodyPr>
          <a:lstStyle/>
          <a:p>
            <a:r>
              <a:rPr lang="en-US" b="1" dirty="0"/>
              <a:t>procedure  </a:t>
            </a:r>
            <a:r>
              <a:rPr lang="en-US" i="1" dirty="0"/>
              <a:t>preorder</a:t>
            </a:r>
            <a:r>
              <a:rPr lang="en-US" dirty="0"/>
              <a:t> (</a:t>
            </a:r>
            <a:r>
              <a:rPr lang="en-US" i="1" dirty="0"/>
              <a:t>T</a:t>
            </a:r>
            <a:r>
              <a:rPr lang="en-US" dirty="0"/>
              <a:t>: ordered rooted tree)</a:t>
            </a:r>
          </a:p>
          <a:p>
            <a:r>
              <a:rPr lang="en-US" i="1" dirty="0"/>
              <a:t>r</a:t>
            </a:r>
            <a:r>
              <a:rPr lang="en-US" dirty="0"/>
              <a:t> := root of </a:t>
            </a:r>
            <a:r>
              <a:rPr lang="en-US" i="1" dirty="0"/>
              <a:t>T</a:t>
            </a:r>
          </a:p>
          <a:p>
            <a:r>
              <a:rPr lang="en-US" dirty="0"/>
              <a:t>list</a:t>
            </a:r>
            <a:r>
              <a:rPr lang="en-US" i="1" dirty="0"/>
              <a:t> r</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a:t>preorder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2841598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err="1"/>
              <a:t>Inorder</a:t>
            </a:r>
            <a:r>
              <a:rPr lang="en-US" dirty="0"/>
              <a:t>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inorder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inorder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inorder</a:t>
            </a:r>
            <a:r>
              <a:rPr lang="en-US" sz="2400" dirty="0"/>
              <a:t>, then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inorder</a:t>
            </a:r>
            <a:r>
              <a:rPr lang="en-US" sz="2400" dirty="0"/>
              <a:t>, and so on, until </a:t>
            </a:r>
            <a:r>
              <a:rPr lang="en-US" sz="2400" i="1" dirty="0" err="1"/>
              <a:t>T</a:t>
            </a:r>
            <a:r>
              <a:rPr lang="en-US" sz="2400" i="1" baseline="-25000" dirty="0" err="1"/>
              <a:t>n</a:t>
            </a:r>
            <a:r>
              <a:rPr lang="en-US" sz="2400" dirty="0"/>
              <a:t>  is traversed in </a:t>
            </a:r>
            <a:r>
              <a:rPr lang="en-US" sz="2400" dirty="0" err="1"/>
              <a:t>inorder</a:t>
            </a:r>
            <a:r>
              <a:rPr lang="en-US" sz="2400"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886200"/>
            <a:ext cx="7252716" cy="2654046"/>
          </a:xfrm>
          <a:prstGeom prst="rect">
            <a:avLst/>
          </a:prstGeom>
        </p:spPr>
      </p:pic>
    </p:spTree>
    <p:extLst>
      <p:ext uri="{BB962C8B-B14F-4D97-AF65-F5344CB8AC3E}">
        <p14:creationId xmlns:p14="http://schemas.microsoft.com/office/powerpoint/2010/main" val="3307217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Transitive Relations</a:t>
            </a:r>
          </a:p>
        </p:txBody>
      </p:sp>
      <p:sp>
        <p:nvSpPr>
          <p:cNvPr id="3" name="Content Placeholder 2"/>
          <p:cNvSpPr>
            <a:spLocks noGrp="1"/>
          </p:cNvSpPr>
          <p:nvPr>
            <p:ph idx="1"/>
          </p:nvPr>
        </p:nvSpPr>
        <p:spPr>
          <a:xfrm>
            <a:off x="114300" y="1143000"/>
            <a:ext cx="8915400" cy="5562600"/>
          </a:xfrm>
        </p:spPr>
        <p:txBody>
          <a:bodyPr>
            <a:normAutofit/>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latin typeface="Cambria Math"/>
                <a:ea typeface="Cambria Math"/>
              </a:rPr>
              <a:t>c</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R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sp>
        <p:nvSpPr>
          <p:cNvPr id="7" name="TextBox 6"/>
          <p:cNvSpPr txBox="1"/>
          <p:nvPr/>
        </p:nvSpPr>
        <p:spPr>
          <a:xfrm>
            <a:off x="6705600" y="3105834"/>
            <a:ext cx="1981200" cy="3139321"/>
          </a:xfrm>
          <a:prstGeom prst="rect">
            <a:avLst/>
          </a:prstGeom>
          <a:noFill/>
          <a:ln>
            <a:solidFill>
              <a:schemeClr val="accent1"/>
            </a:solidFill>
          </a:ln>
        </p:spPr>
        <p:txBody>
          <a:bodyPr wrap="square" rtlCol="0">
            <a:spAutoFit/>
          </a:bodyPr>
          <a:lstStyle/>
          <a:p>
            <a:pPr algn="just"/>
            <a:r>
              <a:rPr lang="en-US" dirty="0"/>
              <a:t>For a transitive directed graph, whenever there is an arrow going from one point</a:t>
            </a:r>
          </a:p>
          <a:p>
            <a:pPr algn="just"/>
            <a:r>
              <a:rPr lang="en-US" dirty="0"/>
              <a:t>to the second, and from the second to the third, there is an arrow going directly from the</a:t>
            </a:r>
          </a:p>
          <a:p>
            <a:pPr algn="just"/>
            <a:r>
              <a:rPr lang="en-US" dirty="0"/>
              <a:t>first to the third.</a:t>
            </a:r>
          </a:p>
        </p:txBody>
      </p:sp>
      <p:pic>
        <p:nvPicPr>
          <p:cNvPr id="4" name="Picture 3">
            <a:extLst>
              <a:ext uri="{FF2B5EF4-FFF2-40B4-BE49-F238E27FC236}">
                <a16:creationId xmlns:a16="http://schemas.microsoft.com/office/drawing/2014/main" xmlns="" id="{CFE0A182-BCB0-4862-B4F9-B7F0103BCE6A}"/>
              </a:ext>
            </a:extLst>
          </p:cNvPr>
          <p:cNvPicPr>
            <a:picLocks noChangeAspect="1"/>
          </p:cNvPicPr>
          <p:nvPr/>
        </p:nvPicPr>
        <p:blipFill>
          <a:blip r:embed="rId2"/>
          <a:stretch>
            <a:fillRect/>
          </a:stretch>
        </p:blipFill>
        <p:spPr>
          <a:xfrm>
            <a:off x="114300" y="2853510"/>
            <a:ext cx="6438900" cy="1952625"/>
          </a:xfrm>
          <a:prstGeom prst="rect">
            <a:avLst/>
          </a:prstGeom>
        </p:spPr>
      </p:pic>
      <p:pic>
        <p:nvPicPr>
          <p:cNvPr id="5" name="Picture 4">
            <a:extLst>
              <a:ext uri="{FF2B5EF4-FFF2-40B4-BE49-F238E27FC236}">
                <a16:creationId xmlns:a16="http://schemas.microsoft.com/office/drawing/2014/main" xmlns="" id="{F80634D6-7698-4722-9FAE-5063B64879CE}"/>
              </a:ext>
            </a:extLst>
          </p:cNvPr>
          <p:cNvPicPr>
            <a:picLocks noChangeAspect="1"/>
          </p:cNvPicPr>
          <p:nvPr/>
        </p:nvPicPr>
        <p:blipFill>
          <a:blip r:embed="rId3"/>
          <a:stretch>
            <a:fillRect/>
          </a:stretch>
        </p:blipFill>
        <p:spPr>
          <a:xfrm>
            <a:off x="228600" y="4806135"/>
            <a:ext cx="6324600" cy="1952625"/>
          </a:xfrm>
          <a:prstGeom prst="rect">
            <a:avLst/>
          </a:prstGeom>
        </p:spPr>
      </p:pic>
    </p:spTree>
    <p:extLst>
      <p:ext uri="{BB962C8B-B14F-4D97-AF65-F5344CB8AC3E}">
        <p14:creationId xmlns:p14="http://schemas.microsoft.com/office/powerpoint/2010/main" val="7633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err="1"/>
              <a:t>Inorder</a:t>
            </a:r>
            <a:r>
              <a:rPr lang="en-US" dirty="0"/>
              <a:t> Traversal (</a:t>
            </a:r>
            <a:r>
              <a:rPr lang="en-US" i="1" dirty="0"/>
              <a:t>continued</a:t>
            </a:r>
            <a:r>
              <a:rPr lang="en-US" dirty="0"/>
              <a:t>)</a:t>
            </a:r>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0" y="990600"/>
            <a:ext cx="6400800" cy="5867400"/>
          </a:xfrm>
          <a:prstGeom prst="rect">
            <a:avLst/>
          </a:prstGeom>
        </p:spPr>
      </p:pic>
      <p:sp>
        <p:nvSpPr>
          <p:cNvPr id="5" name="TextBox 4"/>
          <p:cNvSpPr txBox="1"/>
          <p:nvPr/>
        </p:nvSpPr>
        <p:spPr>
          <a:xfrm>
            <a:off x="0" y="1371600"/>
            <a:ext cx="2590800" cy="5078313"/>
          </a:xfrm>
          <a:prstGeom prst="rect">
            <a:avLst/>
          </a:prstGeom>
          <a:noFill/>
          <a:ln>
            <a:solidFill>
              <a:schemeClr val="accent1"/>
            </a:solidFill>
          </a:ln>
        </p:spPr>
        <p:txBody>
          <a:bodyPr wrap="square" rtlCol="0">
            <a:spAutoFit/>
          </a:bodyPr>
          <a:lstStyle/>
          <a:p>
            <a:r>
              <a:rPr lang="en-US" b="1" dirty="0"/>
              <a:t>procedure </a:t>
            </a:r>
          </a:p>
          <a:p>
            <a:r>
              <a:rPr lang="en-US" b="1" dirty="0"/>
              <a:t> </a:t>
            </a:r>
            <a:r>
              <a:rPr lang="en-US" i="1" dirty="0" err="1"/>
              <a:t>inorder</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if</a:t>
            </a:r>
            <a:r>
              <a:rPr lang="en-US" dirty="0"/>
              <a:t> </a:t>
            </a:r>
            <a:r>
              <a:rPr lang="en-US" i="1" dirty="0"/>
              <a:t>r</a:t>
            </a:r>
            <a:r>
              <a:rPr lang="en-US" dirty="0"/>
              <a:t> is a leaf </a:t>
            </a:r>
            <a:r>
              <a:rPr lang="en-US" b="1" dirty="0"/>
              <a:t>then</a:t>
            </a:r>
            <a:r>
              <a:rPr lang="en-US" dirty="0"/>
              <a:t> list</a:t>
            </a:r>
            <a:r>
              <a:rPr lang="en-US" i="1" dirty="0"/>
              <a:t> r</a:t>
            </a:r>
          </a:p>
          <a:p>
            <a:r>
              <a:rPr lang="en-US" b="1" dirty="0"/>
              <a:t>else</a:t>
            </a:r>
          </a:p>
          <a:p>
            <a:r>
              <a:rPr lang="en-US" b="1" dirty="0"/>
              <a:t>     </a:t>
            </a:r>
            <a:r>
              <a:rPr lang="en-US" i="1" dirty="0"/>
              <a:t>l</a:t>
            </a:r>
            <a:r>
              <a:rPr lang="en-US" b="1" dirty="0"/>
              <a:t> </a:t>
            </a:r>
            <a:r>
              <a:rPr lang="en-US" dirty="0"/>
              <a:t>:= first child of </a:t>
            </a:r>
            <a:r>
              <a:rPr lang="en-US" i="1" dirty="0"/>
              <a:t>r</a:t>
            </a:r>
            <a:r>
              <a:rPr lang="en-US" dirty="0"/>
              <a:t> from left to right</a:t>
            </a:r>
          </a:p>
          <a:p>
            <a:r>
              <a:rPr lang="en-US" i="1" dirty="0"/>
              <a:t>    T</a:t>
            </a:r>
            <a:r>
              <a:rPr lang="en-US" dirty="0"/>
              <a:t>(</a:t>
            </a:r>
            <a:r>
              <a:rPr lang="en-US" i="1" dirty="0"/>
              <a:t>l</a:t>
            </a:r>
            <a:r>
              <a:rPr lang="en-US" dirty="0"/>
              <a:t>) := </a:t>
            </a:r>
            <a:r>
              <a:rPr lang="en-US" dirty="0" err="1"/>
              <a:t>subtree</a:t>
            </a:r>
            <a:r>
              <a:rPr lang="en-US" dirty="0"/>
              <a:t> with </a:t>
            </a:r>
            <a:r>
              <a:rPr lang="en-US" i="1" dirty="0"/>
              <a:t>l</a:t>
            </a:r>
            <a:r>
              <a:rPr lang="en-US" dirty="0"/>
              <a:t> as its root</a:t>
            </a:r>
          </a:p>
          <a:p>
            <a:r>
              <a:rPr lang="en-US" dirty="0"/>
              <a:t>    </a:t>
            </a:r>
            <a:r>
              <a:rPr lang="en-US" i="1" dirty="0" err="1"/>
              <a:t>inorder</a:t>
            </a:r>
            <a:r>
              <a:rPr lang="en-US" dirty="0"/>
              <a:t>(</a:t>
            </a:r>
            <a:r>
              <a:rPr lang="en-US" i="1" dirty="0"/>
              <a:t>T</a:t>
            </a:r>
            <a:r>
              <a:rPr lang="en-US" dirty="0"/>
              <a:t>(</a:t>
            </a:r>
            <a:r>
              <a:rPr lang="en-US" i="1" dirty="0"/>
              <a:t>l</a:t>
            </a:r>
            <a:r>
              <a:rPr lang="en-US" dirty="0"/>
              <a:t>))</a:t>
            </a:r>
          </a:p>
          <a:p>
            <a:r>
              <a:rPr lang="en-US" dirty="0"/>
              <a:t>    list(</a:t>
            </a:r>
            <a:r>
              <a:rPr lang="en-US" i="1" dirty="0"/>
              <a:t>r</a:t>
            </a:r>
            <a:r>
              <a:rPr lang="en-US" dirty="0"/>
              <a:t>)</a:t>
            </a:r>
          </a:p>
          <a:p>
            <a:r>
              <a:rPr lang="en-US" b="1" dirty="0"/>
              <a:t>    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err="1"/>
              <a:t>inorder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64677014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Postorder</a:t>
            </a:r>
            <a:r>
              <a:rPr lang="en-US" dirty="0"/>
              <a:t> Traversal</a:t>
            </a:r>
          </a:p>
        </p:txBody>
      </p:sp>
      <p:sp>
        <p:nvSpPr>
          <p:cNvPr id="3" name="Content Placeholder 2"/>
          <p:cNvSpPr>
            <a:spLocks noGrp="1"/>
          </p:cNvSpPr>
          <p:nvPr>
            <p:ph idx="1"/>
          </p:nvPr>
        </p:nvSpPr>
        <p:spPr>
          <a:xfrm>
            <a:off x="457200" y="1066800"/>
            <a:ext cx="8229600" cy="52578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postorder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postorder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postorder</a:t>
            </a:r>
            <a:r>
              <a:rPr lang="en-US" sz="2400" dirty="0"/>
              <a:t>, then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postorder</a:t>
            </a:r>
            <a:r>
              <a:rPr lang="en-US" sz="2400" dirty="0"/>
              <a:t>, and so on, after </a:t>
            </a:r>
            <a:r>
              <a:rPr lang="en-US" sz="2400" i="1" dirty="0" err="1"/>
              <a:t>T</a:t>
            </a:r>
            <a:r>
              <a:rPr lang="en-US" sz="2400" i="1" baseline="-25000" dirty="0" err="1"/>
              <a:t>n</a:t>
            </a:r>
            <a:r>
              <a:rPr lang="en-US" sz="2400" dirty="0"/>
              <a:t>  is traversed in </a:t>
            </a:r>
            <a:r>
              <a:rPr lang="en-US" sz="2400" dirty="0" err="1"/>
              <a:t>postorder</a:t>
            </a:r>
            <a:r>
              <a:rPr lang="en-US" sz="2400" dirty="0"/>
              <a:t>, </a:t>
            </a:r>
            <a:r>
              <a:rPr lang="en-US" sz="2400" i="1" dirty="0"/>
              <a:t>r</a:t>
            </a:r>
            <a:r>
              <a:rPr lang="en-US" sz="2400" dirty="0"/>
              <a:t> is visited.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657600"/>
            <a:ext cx="8077200" cy="3029712"/>
          </a:xfrm>
          <a:prstGeom prst="rect">
            <a:avLst/>
          </a:prstGeom>
        </p:spPr>
      </p:pic>
    </p:spTree>
    <p:extLst>
      <p:ext uri="{BB962C8B-B14F-4D97-AF65-F5344CB8AC3E}">
        <p14:creationId xmlns:p14="http://schemas.microsoft.com/office/powerpoint/2010/main" val="373988262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a:t>Post order </a:t>
            </a:r>
            <a:r>
              <a:rPr lang="en-US" dirty="0"/>
              <a:t>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066800"/>
            <a:ext cx="6934200" cy="5638800"/>
          </a:xfrm>
          <a:prstGeom prst="rect">
            <a:avLst/>
          </a:prstGeom>
        </p:spPr>
      </p:pic>
      <p:sp>
        <p:nvSpPr>
          <p:cNvPr id="5" name="TextBox 4"/>
          <p:cNvSpPr txBox="1"/>
          <p:nvPr/>
        </p:nvSpPr>
        <p:spPr>
          <a:xfrm>
            <a:off x="0" y="2286000"/>
            <a:ext cx="2057400" cy="3416320"/>
          </a:xfrm>
          <a:prstGeom prst="rect">
            <a:avLst/>
          </a:prstGeom>
          <a:noFill/>
          <a:ln>
            <a:solidFill>
              <a:schemeClr val="accent1"/>
            </a:solidFill>
          </a:ln>
        </p:spPr>
        <p:txBody>
          <a:bodyPr wrap="square" rtlCol="0">
            <a:spAutoFit/>
          </a:bodyPr>
          <a:lstStyle/>
          <a:p>
            <a:r>
              <a:rPr lang="en-US" b="1" dirty="0"/>
              <a:t>procedure  </a:t>
            </a:r>
            <a:r>
              <a:rPr lang="en-US" i="1" dirty="0" err="1"/>
              <a:t>postordered</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dirty="0" err="1"/>
              <a:t>postorder</a:t>
            </a:r>
            <a:r>
              <a:rPr lang="en-US" dirty="0"/>
              <a:t>(</a:t>
            </a:r>
            <a:r>
              <a:rPr lang="en-US" i="1" dirty="0"/>
              <a:t>T</a:t>
            </a:r>
            <a:r>
              <a:rPr lang="en-US" dirty="0"/>
              <a:t>(</a:t>
            </a:r>
            <a:r>
              <a:rPr lang="en-US" i="1" dirty="0"/>
              <a:t>c</a:t>
            </a:r>
            <a:r>
              <a:rPr lang="en-US" dirty="0"/>
              <a:t>))</a:t>
            </a:r>
          </a:p>
          <a:p>
            <a:r>
              <a:rPr lang="en-US" dirty="0"/>
              <a:t>list</a:t>
            </a:r>
            <a:r>
              <a:rPr lang="en-US" i="1" dirty="0"/>
              <a:t> r</a:t>
            </a:r>
          </a:p>
          <a:p>
            <a:endParaRPr lang="en-US" dirty="0"/>
          </a:p>
        </p:txBody>
      </p:sp>
    </p:spTree>
    <p:extLst>
      <p:ext uri="{BB962C8B-B14F-4D97-AF65-F5344CB8AC3E}">
        <p14:creationId xmlns:p14="http://schemas.microsoft.com/office/powerpoint/2010/main" val="145985344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Expression Trees</a:t>
            </a:r>
          </a:p>
        </p:txBody>
      </p:sp>
      <p:sp>
        <p:nvSpPr>
          <p:cNvPr id="3" name="Content Placeholder 2"/>
          <p:cNvSpPr>
            <a:spLocks noGrp="1"/>
          </p:cNvSpPr>
          <p:nvPr>
            <p:ph idx="1"/>
          </p:nvPr>
        </p:nvSpPr>
        <p:spPr>
          <a:xfrm>
            <a:off x="457200" y="1295400"/>
            <a:ext cx="8229600" cy="5029200"/>
          </a:xfrm>
        </p:spPr>
        <p:txBody>
          <a:bodyPr>
            <a:normAutofit/>
          </a:bodyPr>
          <a:lstStyle/>
          <a:p>
            <a:r>
              <a:rPr lang="en-US" sz="2400" dirty="0"/>
              <a:t>Complex expressions can be represented using ordered rooted trees.</a:t>
            </a:r>
          </a:p>
          <a:p>
            <a:r>
              <a:rPr lang="en-US" sz="2400" dirty="0"/>
              <a:t>Consider the expression ((</a:t>
            </a:r>
            <a:r>
              <a:rPr lang="en-US" sz="2400" i="1" dirty="0"/>
              <a:t>x</a:t>
            </a:r>
            <a:r>
              <a:rPr lang="en-US" sz="2400" dirty="0"/>
              <a:t> + </a:t>
            </a:r>
            <a:r>
              <a:rPr lang="en-US" sz="2400" i="1" dirty="0"/>
              <a:t>y</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2</a:t>
            </a:r>
            <a:r>
              <a:rPr lang="en-US" sz="2400" dirty="0"/>
              <a:t> ) + ((</a:t>
            </a:r>
            <a:r>
              <a:rPr lang="en-US" sz="2400" i="1" dirty="0"/>
              <a:t>x</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a:t>
            </a:r>
            <a:r>
              <a:rPr lang="en-US" sz="2400" dirty="0"/>
              <a:t>)/</a:t>
            </a:r>
            <a:r>
              <a:rPr lang="en-US" sz="2400" dirty="0">
                <a:latin typeface="Cambria Math" pitchFamily="18" charset="0"/>
                <a:ea typeface="Cambria Math" pitchFamily="18" charset="0"/>
              </a:rPr>
              <a:t>3</a:t>
            </a:r>
            <a:r>
              <a:rPr lang="en-US" sz="2400" dirty="0"/>
              <a:t>).</a:t>
            </a:r>
          </a:p>
          <a:p>
            <a:r>
              <a:rPr lang="en-US" sz="2400" dirty="0"/>
              <a:t>A binary tree for the expression can be built from the bottom up, as is illustrated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429000"/>
            <a:ext cx="8382000" cy="3429000"/>
          </a:xfrm>
          <a:prstGeom prst="rect">
            <a:avLst/>
          </a:prstGeom>
        </p:spPr>
      </p:pic>
    </p:spTree>
    <p:extLst>
      <p:ext uri="{BB962C8B-B14F-4D97-AF65-F5344CB8AC3E}">
        <p14:creationId xmlns:p14="http://schemas.microsoft.com/office/powerpoint/2010/main" val="44473908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Infix Notation</a:t>
            </a:r>
          </a:p>
        </p:txBody>
      </p:sp>
      <p:sp>
        <p:nvSpPr>
          <p:cNvPr id="3" name="Content Placeholder 2"/>
          <p:cNvSpPr>
            <a:spLocks noGrp="1"/>
          </p:cNvSpPr>
          <p:nvPr>
            <p:ph idx="1"/>
          </p:nvPr>
        </p:nvSpPr>
        <p:spPr>
          <a:xfrm>
            <a:off x="457200" y="1143000"/>
            <a:ext cx="8229600" cy="5181600"/>
          </a:xfrm>
        </p:spPr>
        <p:txBody>
          <a:bodyPr>
            <a:normAutofit/>
          </a:bodyPr>
          <a:lstStyle/>
          <a:p>
            <a:r>
              <a:rPr lang="en-US" sz="2000" dirty="0"/>
              <a:t>An </a:t>
            </a:r>
            <a:r>
              <a:rPr lang="en-US" sz="2000" dirty="0" err="1"/>
              <a:t>inorder</a:t>
            </a:r>
            <a:r>
              <a:rPr lang="en-US" sz="2000" dirty="0"/>
              <a:t> traversal of the tree representing an expression produces the original expression when parentheses are included except for unary operations, which now immediately follow their operands. </a:t>
            </a:r>
          </a:p>
          <a:p>
            <a:r>
              <a:rPr lang="en-US" sz="2000" dirty="0"/>
              <a:t>We illustrate why parentheses are needed with an example that displays three trees all yield the same infix representation.</a:t>
            </a:r>
          </a:p>
          <a:p>
            <a:endParaRPr lang="en-US" sz="2000" dirty="0"/>
          </a:p>
        </p:txBody>
      </p:sp>
      <p:pic>
        <p:nvPicPr>
          <p:cNvPr id="4" name="Picture 3"/>
          <p:cNvPicPr>
            <a:picLocks noChangeAspect="1"/>
          </p:cNvPicPr>
          <p:nvPr/>
        </p:nvPicPr>
        <p:blipFill>
          <a:blip r:embed="rId2"/>
          <a:stretch>
            <a:fillRect/>
          </a:stretch>
        </p:blipFill>
        <p:spPr>
          <a:xfrm>
            <a:off x="457200" y="2971800"/>
            <a:ext cx="8458199" cy="3791712"/>
          </a:xfrm>
          <a:prstGeom prst="rect">
            <a:avLst/>
          </a:prstGeom>
        </p:spPr>
      </p:pic>
    </p:spTree>
    <p:extLst>
      <p:ext uri="{BB962C8B-B14F-4D97-AF65-F5344CB8AC3E}">
        <p14:creationId xmlns:p14="http://schemas.microsoft.com/office/powerpoint/2010/main" val="30702753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Notation</a:t>
            </a:r>
          </a:p>
        </p:txBody>
      </p:sp>
      <p:sp>
        <p:nvSpPr>
          <p:cNvPr id="3" name="Content Placeholder 2"/>
          <p:cNvSpPr>
            <a:spLocks noGrp="1"/>
          </p:cNvSpPr>
          <p:nvPr>
            <p:ph idx="1"/>
          </p:nvPr>
        </p:nvSpPr>
        <p:spPr>
          <a:xfrm>
            <a:off x="457200" y="1935480"/>
            <a:ext cx="8229600" cy="4389120"/>
          </a:xfrm>
        </p:spPr>
        <p:txBody>
          <a:bodyPr>
            <a:normAutofit fontScale="85000" lnSpcReduction="10000"/>
          </a:bodyPr>
          <a:lstStyle/>
          <a:p>
            <a:r>
              <a:rPr lang="en-US" dirty="0"/>
              <a:t>When we traverse the rooted tree representation of an expression in preorder, we obtain the </a:t>
            </a:r>
            <a:r>
              <a:rPr lang="en-US" i="1" dirty="0"/>
              <a:t>prefix</a:t>
            </a:r>
            <a:r>
              <a:rPr lang="en-US" dirty="0"/>
              <a:t> form of the expression.   Expressions in prefix form are said to be in </a:t>
            </a:r>
            <a:r>
              <a:rPr lang="en-US" i="1" dirty="0"/>
              <a:t>Polish notation</a:t>
            </a:r>
            <a:r>
              <a:rPr lang="en-US" dirty="0"/>
              <a:t>,</a:t>
            </a:r>
            <a:r>
              <a:rPr lang="en-US" i="1" dirty="0"/>
              <a:t> </a:t>
            </a:r>
            <a:r>
              <a:rPr lang="en-US" dirty="0"/>
              <a:t>named after the Polish logician Jan </a:t>
            </a:r>
            <a:r>
              <a:rPr lang="en-US" dirty="0" err="1">
                <a:latin typeface="Cambria Math"/>
                <a:ea typeface="Cambria Math"/>
              </a:rPr>
              <a:t>Ł</a:t>
            </a:r>
            <a:r>
              <a:rPr lang="en-US" dirty="0" err="1"/>
              <a:t>ukasiewicz</a:t>
            </a:r>
            <a:r>
              <a:rPr lang="en-US" dirty="0"/>
              <a:t>.</a:t>
            </a:r>
          </a:p>
          <a:p>
            <a:r>
              <a:rPr lang="en-US" dirty="0"/>
              <a:t>Operators precede their operands in the prefix form of an expression. Parentheses are not needed as the representation is unambiguous.</a:t>
            </a:r>
          </a:p>
          <a:p>
            <a:r>
              <a:rPr lang="en-US" dirty="0"/>
              <a:t>The prefix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 </a:t>
            </a:r>
          </a:p>
          <a:p>
            <a:pPr marL="0" indent="0">
              <a:buNone/>
            </a:pPr>
            <a:r>
              <a:rPr lang="en-US" dirty="0"/>
              <a:t>     is + </a:t>
            </a:r>
            <a:r>
              <a:rPr lang="en-US" dirty="0">
                <a:latin typeface="Cambria Math"/>
                <a:ea typeface="Cambria Math"/>
              </a:rPr>
              <a:t>↑ </a:t>
            </a:r>
            <a:r>
              <a:rPr lang="en-US" dirty="0">
                <a:ea typeface="Cambria Math"/>
              </a:rPr>
              <a:t>+ </a:t>
            </a:r>
            <a:r>
              <a:rPr lang="en-US" i="1" dirty="0"/>
              <a:t>x y </a:t>
            </a:r>
            <a:r>
              <a:rPr lang="en-US" dirty="0">
                <a:latin typeface="Cambria Math" pitchFamily="18" charset="0"/>
                <a:ea typeface="Cambria Math" pitchFamily="18" charset="0"/>
              </a:rPr>
              <a:t>2 </a:t>
            </a:r>
            <a:r>
              <a:rPr lang="en-US" dirty="0"/>
              <a:t>/ </a:t>
            </a:r>
            <a:r>
              <a:rPr lang="en-US" dirty="0">
                <a:latin typeface="Cambria Math"/>
                <a:ea typeface="Cambria Math"/>
              </a:rPr>
              <a:t>− </a:t>
            </a:r>
            <a:r>
              <a:rPr lang="en-US" i="1" dirty="0"/>
              <a:t>x </a:t>
            </a:r>
            <a:r>
              <a:rPr lang="en-US" dirty="0">
                <a:latin typeface="Cambria Math" pitchFamily="18" charset="0"/>
                <a:ea typeface="Cambria Math" pitchFamily="18" charset="0"/>
              </a:rPr>
              <a:t>4 3</a:t>
            </a:r>
            <a:r>
              <a:rPr lang="en-US" dirty="0"/>
              <a:t>.</a:t>
            </a:r>
          </a:p>
          <a:p>
            <a:r>
              <a:rPr lang="en-US" dirty="0"/>
              <a:t>Prefix expressions are evaluated by working from right to left. When we encounter an operator, we perform the corresponding operation with the two operations to the right.</a:t>
            </a:r>
          </a:p>
          <a:p>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304800"/>
            <a:ext cx="892302" cy="1032510"/>
          </a:xfrm>
          <a:prstGeom prst="rect">
            <a:avLst/>
          </a:prstGeom>
        </p:spPr>
      </p:pic>
      <p:sp>
        <p:nvSpPr>
          <p:cNvPr id="7" name="TextBox 6"/>
          <p:cNvSpPr txBox="1"/>
          <p:nvPr/>
        </p:nvSpPr>
        <p:spPr>
          <a:xfrm>
            <a:off x="6934200" y="381000"/>
            <a:ext cx="1847850" cy="646331"/>
          </a:xfrm>
          <a:prstGeom prst="rect">
            <a:avLst/>
          </a:prstGeom>
          <a:noFill/>
        </p:spPr>
        <p:txBody>
          <a:bodyPr wrap="square" rtlCol="0">
            <a:spAutoFit/>
          </a:bodyPr>
          <a:lstStyle/>
          <a:p>
            <a:r>
              <a:rPr lang="en-US" dirty="0"/>
              <a:t>Jan </a:t>
            </a:r>
            <a:r>
              <a:rPr lang="en-US" dirty="0" err="1">
                <a:latin typeface="Cambria Math"/>
                <a:ea typeface="Cambria Math"/>
              </a:rPr>
              <a:t>Ł</a:t>
            </a:r>
            <a:r>
              <a:rPr lang="en-US" dirty="0" err="1"/>
              <a:t>ukasiewicz</a:t>
            </a:r>
            <a:r>
              <a:rPr lang="en-US" dirty="0"/>
              <a:t> (</a:t>
            </a:r>
            <a:r>
              <a:rPr lang="en-US" dirty="0">
                <a:latin typeface="Cambria Math" pitchFamily="18" charset="0"/>
                <a:ea typeface="Cambria Math" pitchFamily="18" charset="0"/>
              </a:rPr>
              <a:t>1878-1956</a:t>
            </a:r>
            <a:r>
              <a:rPr lang="en-US" dirty="0"/>
              <a:t>)</a:t>
            </a:r>
          </a:p>
        </p:txBody>
      </p:sp>
    </p:spTree>
    <p:extLst>
      <p:ext uri="{BB962C8B-B14F-4D97-AF65-F5344CB8AC3E}">
        <p14:creationId xmlns:p14="http://schemas.microsoft.com/office/powerpoint/2010/main" val="309197001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75370"/>
          </a:xfrm>
        </p:spPr>
        <p:txBody>
          <a:bodyPr>
            <a:normAutofit fontScale="90000"/>
          </a:bodyPr>
          <a:lstStyle/>
          <a:p>
            <a:r>
              <a:rPr lang="en-US" dirty="0"/>
              <a:t>Prefix Notation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390001"/>
            <a:ext cx="8686800" cy="4330077"/>
          </a:xfrm>
          <a:prstGeom prst="rect">
            <a:avLst/>
          </a:prstGeom>
        </p:spPr>
      </p:pic>
      <p:sp>
        <p:nvSpPr>
          <p:cNvPr id="8" name="Content Placeholder 7"/>
          <p:cNvSpPr>
            <a:spLocks noGrp="1"/>
          </p:cNvSpPr>
          <p:nvPr>
            <p:ph idx="1"/>
          </p:nvPr>
        </p:nvSpPr>
        <p:spPr>
          <a:xfrm>
            <a:off x="457200" y="1337310"/>
            <a:ext cx="8229600" cy="4987290"/>
          </a:xfrm>
        </p:spPr>
        <p:txBody>
          <a:bodyPr/>
          <a:lstStyle/>
          <a:p>
            <a:r>
              <a:rPr lang="en-US" b="1" dirty="0"/>
              <a:t>Example</a:t>
            </a:r>
            <a:r>
              <a:rPr lang="en-US" dirty="0"/>
              <a:t>: We show the steps used to evaluate a particular prefix expression:</a:t>
            </a:r>
            <a:endParaRPr lang="en-US" b="1" dirty="0"/>
          </a:p>
          <a:p>
            <a:pPr marL="0" indent="0">
              <a:buNone/>
            </a:pPr>
            <a:endParaRPr lang="en-US" dirty="0"/>
          </a:p>
        </p:txBody>
      </p:sp>
    </p:spTree>
    <p:extLst>
      <p:ext uri="{BB962C8B-B14F-4D97-AF65-F5344CB8AC3E}">
        <p14:creationId xmlns:p14="http://schemas.microsoft.com/office/powerpoint/2010/main" val="46433862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Postfix Notation</a:t>
            </a:r>
          </a:p>
        </p:txBody>
      </p:sp>
      <p:sp>
        <p:nvSpPr>
          <p:cNvPr id="3" name="Content Placeholder 2"/>
          <p:cNvSpPr>
            <a:spLocks noGrp="1"/>
          </p:cNvSpPr>
          <p:nvPr>
            <p:ph idx="1"/>
          </p:nvPr>
        </p:nvSpPr>
        <p:spPr>
          <a:xfrm>
            <a:off x="304800" y="1935480"/>
            <a:ext cx="8382000" cy="4389120"/>
          </a:xfrm>
        </p:spPr>
        <p:txBody>
          <a:bodyPr>
            <a:normAutofit fontScale="92500"/>
          </a:bodyPr>
          <a:lstStyle/>
          <a:p>
            <a:r>
              <a:rPr lang="en-US" dirty="0"/>
              <a:t>We obtain the </a:t>
            </a:r>
            <a:r>
              <a:rPr lang="en-US" i="1" dirty="0"/>
              <a:t>postfix form </a:t>
            </a:r>
            <a:r>
              <a:rPr lang="en-US" dirty="0"/>
              <a:t>of an expression by traversing its binary trees in </a:t>
            </a:r>
            <a:r>
              <a:rPr lang="en-US" dirty="0" err="1"/>
              <a:t>postorder</a:t>
            </a:r>
            <a:r>
              <a:rPr lang="en-US" dirty="0"/>
              <a:t>. Expressions written in postfix form are said to be in </a:t>
            </a:r>
            <a:r>
              <a:rPr lang="en-US" i="1" dirty="0"/>
              <a:t>reverse Polish notation. </a:t>
            </a:r>
          </a:p>
          <a:p>
            <a:r>
              <a:rPr lang="en-US" dirty="0"/>
              <a:t>Parentheses are not needed as the postfix form is unambiguous. </a:t>
            </a:r>
          </a:p>
          <a:p>
            <a:r>
              <a:rPr lang="en-US" i="1" dirty="0"/>
              <a:t>x y </a:t>
            </a:r>
            <a:r>
              <a:rPr lang="en-US" dirty="0"/>
              <a:t>+ </a:t>
            </a:r>
            <a:r>
              <a:rPr lang="en-US" dirty="0">
                <a:latin typeface="Cambria Math" pitchFamily="18" charset="0"/>
                <a:ea typeface="Cambria Math" pitchFamily="18" charset="0"/>
              </a:rPr>
              <a:t>2 </a:t>
            </a:r>
            <a:r>
              <a:rPr lang="en-US" dirty="0">
                <a:latin typeface="Cambria Math"/>
                <a:ea typeface="Cambria Math"/>
              </a:rPr>
              <a:t>↑ </a:t>
            </a:r>
            <a:r>
              <a:rPr lang="en-US" i="1" dirty="0"/>
              <a:t>x </a:t>
            </a:r>
            <a:r>
              <a:rPr lang="en-US" dirty="0">
                <a:latin typeface="Cambria Math" pitchFamily="18" charset="0"/>
                <a:ea typeface="Cambria Math" pitchFamily="18" charset="0"/>
              </a:rPr>
              <a:t>4</a:t>
            </a:r>
            <a:r>
              <a:rPr lang="en-US" dirty="0">
                <a:latin typeface="Cambria Math"/>
                <a:ea typeface="Cambria Math"/>
              </a:rPr>
              <a:t> − </a:t>
            </a:r>
            <a:r>
              <a:rPr lang="en-US" dirty="0">
                <a:latin typeface="Cambria Math" pitchFamily="18" charset="0"/>
                <a:ea typeface="Cambria Math" pitchFamily="18" charset="0"/>
              </a:rPr>
              <a:t>3 </a:t>
            </a:r>
            <a:r>
              <a:rPr lang="en-US" dirty="0"/>
              <a:t>/</a:t>
            </a:r>
            <a:r>
              <a:rPr lang="en-US" dirty="0">
                <a:latin typeface="Cambria Math" pitchFamily="18" charset="0"/>
                <a:ea typeface="Cambria Math" pitchFamily="18" charset="0"/>
              </a:rPr>
              <a:t> </a:t>
            </a:r>
            <a:r>
              <a:rPr lang="en-US" dirty="0">
                <a:ea typeface="Cambria Math"/>
              </a:rPr>
              <a:t>+</a:t>
            </a:r>
            <a:r>
              <a:rPr lang="en-US" dirty="0"/>
              <a:t> is the  postfix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a:t>
            </a:r>
          </a:p>
          <a:p>
            <a:r>
              <a:rPr lang="en-US" dirty="0"/>
              <a:t>A binary operator follows its two operands. So, to evaluate an expression one works from left to right, carrying out an operation represented by an operator on its preceding operands. </a:t>
            </a:r>
          </a:p>
        </p:txBody>
      </p:sp>
    </p:spTree>
    <p:extLst>
      <p:ext uri="{BB962C8B-B14F-4D97-AF65-F5344CB8AC3E}">
        <p14:creationId xmlns:p14="http://schemas.microsoft.com/office/powerpoint/2010/main" val="61202602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Postfix Notation</a:t>
            </a:r>
          </a:p>
        </p:txBody>
      </p:sp>
      <p:sp>
        <p:nvSpPr>
          <p:cNvPr id="3" name="Content Placeholder 2"/>
          <p:cNvSpPr>
            <a:spLocks noGrp="1"/>
          </p:cNvSpPr>
          <p:nvPr>
            <p:ph idx="1"/>
          </p:nvPr>
        </p:nvSpPr>
        <p:spPr>
          <a:xfrm>
            <a:off x="304800" y="1066800"/>
            <a:ext cx="8458200" cy="5257800"/>
          </a:xfrm>
        </p:spPr>
        <p:txBody>
          <a:bodyPr>
            <a:normAutofit/>
          </a:bodyPr>
          <a:lstStyle/>
          <a:p>
            <a:r>
              <a:rPr lang="en-US" b="1" dirty="0"/>
              <a:t>Example</a:t>
            </a:r>
            <a:r>
              <a:rPr lang="en-US" dirty="0"/>
              <a:t>: We show the steps used to evaluate a particular postfix expression.</a:t>
            </a:r>
            <a:endParaRPr lang="en-US" b="1"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981200"/>
            <a:ext cx="8839200" cy="4706112"/>
          </a:xfrm>
          <a:prstGeom prst="rect">
            <a:avLst/>
          </a:prstGeom>
        </p:spPr>
      </p:pic>
    </p:spTree>
    <p:extLst>
      <p:ext uri="{BB962C8B-B14F-4D97-AF65-F5344CB8AC3E}">
        <p14:creationId xmlns:p14="http://schemas.microsoft.com/office/powerpoint/2010/main" val="86652728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Spanning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11.4</a:t>
            </a:r>
          </a:p>
        </p:txBody>
      </p:sp>
    </p:spTree>
    <p:extLst>
      <p:ext uri="{BB962C8B-B14F-4D97-AF65-F5344CB8AC3E}">
        <p14:creationId xmlns:p14="http://schemas.microsoft.com/office/powerpoint/2010/main" val="2484434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4896F4C-5EF4-4DE9-92F5-9B57A2AA9024}"/>
              </a:ext>
            </a:extLst>
          </p:cNvPr>
          <p:cNvSpPr>
            <a:spLocks noGrp="1"/>
          </p:cNvSpPr>
          <p:nvPr>
            <p:ph idx="1"/>
          </p:nvPr>
        </p:nvSpPr>
        <p:spPr>
          <a:xfrm>
            <a:off x="152400" y="1143000"/>
            <a:ext cx="8915400" cy="5486400"/>
          </a:xfrm>
        </p:spPr>
        <p:txBody>
          <a:bodyPr>
            <a:normAutofit/>
          </a:bodyPr>
          <a:lstStyle/>
          <a:p>
            <a:pPr marL="0" indent="0">
              <a:buNone/>
            </a:pPr>
            <a:r>
              <a:rPr lang="en-US" b="1" dirty="0"/>
              <a:t>EXAMPLE</a:t>
            </a:r>
            <a:r>
              <a:rPr lang="en-US" dirty="0"/>
              <a:t>: Let A = {1, 2, 3, 4} and determine whether relations R1, R2 and R3 are Transitive?</a:t>
            </a:r>
            <a:endParaRPr lang="pt-BR" dirty="0"/>
          </a:p>
          <a:p>
            <a:pPr marL="0" indent="0">
              <a:buNone/>
            </a:pPr>
            <a:r>
              <a:rPr lang="pt-BR" dirty="0"/>
              <a:t>	R1 = {(1, 1), (1, 2), (1, 3), (2, 3)}</a:t>
            </a:r>
          </a:p>
          <a:p>
            <a:pPr marL="0" indent="0">
              <a:buNone/>
            </a:pPr>
            <a:r>
              <a:rPr lang="pt-BR" dirty="0"/>
              <a:t>	R2 = {(1, 2), (1, 4), (2, 3), (3, 4)}</a:t>
            </a:r>
          </a:p>
          <a:p>
            <a:pPr marL="0" indent="0">
              <a:buNone/>
            </a:pPr>
            <a:r>
              <a:rPr lang="pt-BR" dirty="0"/>
              <a:t>	R3 = {(2, 1), (2, 4), (2, 3), (3,4)}</a:t>
            </a:r>
          </a:p>
          <a:p>
            <a:pPr marL="0" indent="0">
              <a:buNone/>
            </a:pPr>
            <a:r>
              <a:rPr lang="pt-BR" b="1" dirty="0"/>
              <a:t>Solution:</a:t>
            </a:r>
          </a:p>
          <a:p>
            <a:r>
              <a:rPr lang="en-US" dirty="0"/>
              <a:t>R1 is transitive because (1, 1), (1, 2) are in R, then to be transitive relation(1,2) must be there and it belongs to R.</a:t>
            </a:r>
          </a:p>
          <a:p>
            <a:r>
              <a:rPr lang="en-US" dirty="0"/>
              <a:t>R2 is not transitive since (1,2) and (2,3) ∈ R2 but (1,3) ∉ R2.</a:t>
            </a:r>
          </a:p>
          <a:p>
            <a:r>
              <a:rPr lang="en-US" dirty="0"/>
              <a:t>R3 is transitive.(check by definition)</a:t>
            </a:r>
            <a:endParaRPr lang="x-none" dirty="0"/>
          </a:p>
        </p:txBody>
      </p:sp>
      <p:sp>
        <p:nvSpPr>
          <p:cNvPr id="4" name="Title 1">
            <a:extLst>
              <a:ext uri="{FF2B5EF4-FFF2-40B4-BE49-F238E27FC236}">
                <a16:creationId xmlns:a16="http://schemas.microsoft.com/office/drawing/2014/main" xmlns="" id="{271C0C01-D7BD-431C-839C-6A674E0BDF2E}"/>
              </a:ext>
            </a:extLst>
          </p:cNvPr>
          <p:cNvSpPr>
            <a:spLocks noGrp="1"/>
          </p:cNvSpPr>
          <p:nvPr>
            <p:ph type="title"/>
          </p:nvPr>
        </p:nvSpPr>
        <p:spPr>
          <a:xfrm>
            <a:off x="457200" y="704850"/>
            <a:ext cx="8229600" cy="438150"/>
          </a:xfrm>
        </p:spPr>
        <p:txBody>
          <a:bodyPr>
            <a:normAutofit fontScale="90000"/>
          </a:bodyPr>
          <a:lstStyle/>
          <a:p>
            <a:r>
              <a:rPr lang="en-US" dirty="0"/>
              <a:t>Transitive Relations</a:t>
            </a:r>
          </a:p>
        </p:txBody>
      </p:sp>
    </p:spTree>
    <p:extLst>
      <p:ext uri="{BB962C8B-B14F-4D97-AF65-F5344CB8AC3E}">
        <p14:creationId xmlns:p14="http://schemas.microsoft.com/office/powerpoint/2010/main" val="950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Spanning Trees</a:t>
            </a:r>
          </a:p>
          <a:p>
            <a:r>
              <a:rPr lang="en-US" dirty="0"/>
              <a:t>Prim’s Algorithm</a:t>
            </a:r>
          </a:p>
          <a:p>
            <a:r>
              <a:rPr lang="en-US" dirty="0"/>
              <a:t>Kruskal Algorithm</a:t>
            </a:r>
          </a:p>
        </p:txBody>
      </p:sp>
    </p:spTree>
    <p:extLst>
      <p:ext uri="{BB962C8B-B14F-4D97-AF65-F5344CB8AC3E}">
        <p14:creationId xmlns:p14="http://schemas.microsoft.com/office/powerpoint/2010/main" val="19320034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a:p>
          <a:p>
            <a:pPr indent="0">
              <a:buNone/>
            </a:pPr>
            <a:r>
              <a:rPr lang="en-US" sz="2400" b="1" dirty="0"/>
              <a:t>Definition</a:t>
            </a:r>
            <a:r>
              <a:rPr lang="en-US" sz="2400" dirty="0"/>
              <a:t>: Let </a:t>
            </a:r>
            <a:r>
              <a:rPr lang="en-US" sz="2400" i="1" dirty="0"/>
              <a:t>G</a:t>
            </a:r>
            <a:r>
              <a:rPr lang="en-US" sz="2400" dirty="0"/>
              <a:t> be a simple graph. A spanning tree of </a:t>
            </a:r>
            <a:r>
              <a:rPr lang="en-US" sz="2400" i="1" dirty="0"/>
              <a:t>G</a:t>
            </a:r>
            <a:r>
              <a:rPr lang="en-US" sz="2400" dirty="0"/>
              <a:t> is a </a:t>
            </a:r>
            <a:r>
              <a:rPr lang="en-US" sz="2400" dirty="0" err="1"/>
              <a:t>subgraph</a:t>
            </a:r>
            <a:r>
              <a:rPr lang="en-US" sz="2400" dirty="0"/>
              <a:t> of </a:t>
            </a:r>
            <a:r>
              <a:rPr lang="en-US" sz="2400" i="1" dirty="0"/>
              <a:t>G</a:t>
            </a:r>
            <a:r>
              <a:rPr lang="en-US" sz="2400" dirty="0"/>
              <a:t> that is a tree containing every vertex of </a:t>
            </a:r>
            <a:r>
              <a:rPr lang="en-US" sz="2400" i="1" dirty="0"/>
              <a:t>G</a:t>
            </a:r>
            <a:r>
              <a:rPr lang="en-US" sz="2400" dirty="0"/>
              <a:t>. </a:t>
            </a:r>
          </a:p>
          <a:p>
            <a:pPr indent="0">
              <a:buNone/>
            </a:pPr>
            <a:endParaRPr lang="en-US" sz="2400" b="1" dirty="0"/>
          </a:p>
          <a:p>
            <a:pPr indent="0">
              <a:buNone/>
            </a:pPr>
            <a:r>
              <a:rPr lang="en-US" sz="2400" b="1" dirty="0"/>
              <a:t>Example</a:t>
            </a:r>
            <a:r>
              <a:rPr lang="en-US" sz="2400" dirty="0"/>
              <a:t>: Find the spanning tree of the simple graph:</a:t>
            </a:r>
          </a:p>
          <a:p>
            <a:pPr indent="0">
              <a:buNone/>
            </a:pPr>
            <a:endParaRPr lang="en-US" sz="2400" dirty="0"/>
          </a:p>
          <a:p>
            <a:pPr indent="0">
              <a:buNone/>
            </a:pPr>
            <a:endParaRPr lang="en-US" sz="2400" b="1"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412887951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a:t>Solution</a:t>
            </a:r>
            <a:r>
              <a:rPr lang="en-US" sz="2400" dirty="0"/>
              <a:t>: The graph is connected, but is not a tree because it contains simple circuits. Remove the edge {</a:t>
            </a:r>
            <a:r>
              <a:rPr lang="en-US" sz="2400" i="1" dirty="0"/>
              <a:t>a</a:t>
            </a:r>
            <a:r>
              <a:rPr lang="en-US" sz="2400" dirty="0"/>
              <a:t>, </a:t>
            </a:r>
            <a:r>
              <a:rPr lang="en-US" sz="2400" i="1" dirty="0"/>
              <a:t>e</a:t>
            </a:r>
            <a:r>
              <a:rPr lang="en-US" sz="2400" dirty="0"/>
              <a:t>}. Now one simple circuit is gone, but the remaining </a:t>
            </a:r>
            <a:r>
              <a:rPr lang="en-US" sz="2400" dirty="0" err="1"/>
              <a:t>subgraph</a:t>
            </a:r>
            <a:r>
              <a:rPr lang="en-US" sz="2400" dirty="0"/>
              <a:t> still has a simple circuit. Remove the edge {</a:t>
            </a:r>
            <a:r>
              <a:rPr lang="en-US" sz="2400" i="1" dirty="0"/>
              <a:t>e</a:t>
            </a:r>
            <a:r>
              <a:rPr lang="en-US" sz="2400" dirty="0"/>
              <a:t>, </a:t>
            </a:r>
            <a:r>
              <a:rPr lang="en-US" sz="2400" i="1" dirty="0"/>
              <a:t>f</a:t>
            </a:r>
            <a:r>
              <a:rPr lang="en-US" sz="2400" dirty="0"/>
              <a:t>} and then the edge {</a:t>
            </a:r>
            <a:r>
              <a:rPr lang="en-US" sz="2400" i="1" dirty="0"/>
              <a:t>c</a:t>
            </a:r>
            <a:r>
              <a:rPr lang="en-US" sz="2400" dirty="0"/>
              <a:t>, </a:t>
            </a:r>
            <a:r>
              <a:rPr lang="en-US" sz="2400" i="1" dirty="0"/>
              <a:t>g</a:t>
            </a:r>
            <a:r>
              <a:rPr lang="en-US" sz="2400" dirty="0"/>
              <a:t>} to produce a simple graph with no simple circuits. It is a spanning tree, because it contains every vertex of the original graph. </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09965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11.5</a:t>
            </a:r>
          </a:p>
        </p:txBody>
      </p:sp>
    </p:spTree>
    <p:extLst>
      <p:ext uri="{BB962C8B-B14F-4D97-AF65-F5344CB8AC3E}">
        <p14:creationId xmlns:p14="http://schemas.microsoft.com/office/powerpoint/2010/main" val="2047009275"/>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the smallest possible sum of weights of its edges.</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1835531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a:t>Solution: </a:t>
            </a:r>
            <a:r>
              <a:rPr lang="en-US" sz="2000" dirty="0"/>
              <a:t>We can model this problem using the weighted graph shown in Figure 1, where vertices represent computer centers, edges represent possible leased lines, and the weights on edges are the monthly lease rates of the lines represented by the edges. We can solve this problem by finding a spanning tree so that the sum of the weights of the edges of the tree is minimized. Such a spanning tree is called a </a:t>
            </a:r>
            <a:r>
              <a:rPr lang="en-US" sz="2000" b="1" dirty="0"/>
              <a:t>minimum spanning tree</a:t>
            </a:r>
            <a:r>
              <a:rPr lang="en-US" sz="2000" dirty="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90260131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PRIM’S ALGORITHM</a:t>
            </a:r>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187374501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61E78-9961-4D1F-AB17-DED351C71764}"/>
              </a:ext>
            </a:extLst>
          </p:cNvPr>
          <p:cNvSpPr>
            <a:spLocks noGrp="1"/>
          </p:cNvSpPr>
          <p:nvPr>
            <p:ph type="title"/>
          </p:nvPr>
        </p:nvSpPr>
        <p:spPr>
          <a:xfrm>
            <a:off x="114300" y="1066800"/>
            <a:ext cx="4381500" cy="2185178"/>
          </a:xfrm>
        </p:spPr>
        <p:txBody>
          <a:bodyPr>
            <a:noAutofit/>
          </a:bodyPr>
          <a:lstStyle/>
          <a:p>
            <a:r>
              <a:rPr lang="en-US" sz="2400" b="1" dirty="0">
                <a:solidFill>
                  <a:schemeClr val="tx1"/>
                </a:solidFill>
                <a:latin typeface="Arial" panose="020B0604020202020204" pitchFamily="34" charset="0"/>
                <a:cs typeface="Arial" panose="020B0604020202020204" pitchFamily="34" charset="0"/>
              </a:rPr>
              <a:t>Example:</a:t>
            </a:r>
            <a:r>
              <a:rPr lang="en-US" sz="2400" dirty="0">
                <a:solidFill>
                  <a:schemeClr val="tx1"/>
                </a:solidFill>
                <a:latin typeface="Arial" panose="020B0604020202020204" pitchFamily="34" charset="0"/>
                <a:cs typeface="Arial" panose="020B0604020202020204" pitchFamily="34" charset="0"/>
              </a:rPr>
              <a:t> Use Prims algorithm to find a minimal spanning tree for the graph below. Indicate the order in which edges are added to form the tree.</a:t>
            </a:r>
            <a:r>
              <a:rPr lang="en-US" sz="2400" dirty="0"/>
              <a:t/>
            </a:r>
            <a:br>
              <a:rPr lang="en-US" sz="2400" dirty="0"/>
            </a:br>
            <a:endParaRPr lang="x-none" sz="2000" dirty="0"/>
          </a:p>
        </p:txBody>
      </p:sp>
      <p:pic>
        <p:nvPicPr>
          <p:cNvPr id="5" name="Picture 4">
            <a:extLst>
              <a:ext uri="{FF2B5EF4-FFF2-40B4-BE49-F238E27FC236}">
                <a16:creationId xmlns="" xmlns:a16="http://schemas.microsoft.com/office/drawing/2014/main" id="{7A2BA245-A9FC-4AFF-9683-64643AFFEC95}"/>
              </a:ext>
            </a:extLst>
          </p:cNvPr>
          <p:cNvPicPr>
            <a:picLocks noChangeAspect="1"/>
          </p:cNvPicPr>
          <p:nvPr/>
        </p:nvPicPr>
        <p:blipFill>
          <a:blip r:embed="rId2"/>
          <a:stretch>
            <a:fillRect/>
          </a:stretch>
        </p:blipFill>
        <p:spPr>
          <a:xfrm>
            <a:off x="3265714" y="4568476"/>
            <a:ext cx="5410200" cy="2057400"/>
          </a:xfrm>
          <a:prstGeom prst="rect">
            <a:avLst/>
          </a:prstGeom>
        </p:spPr>
      </p:pic>
      <p:sp>
        <p:nvSpPr>
          <p:cNvPr id="7" name="Content Placeholder 6">
            <a:extLst>
              <a:ext uri="{FF2B5EF4-FFF2-40B4-BE49-F238E27FC236}">
                <a16:creationId xmlns="" xmlns:a16="http://schemas.microsoft.com/office/drawing/2014/main" id="{29653CBD-6F63-4124-9182-C9140DFC17EB}"/>
              </a:ext>
            </a:extLst>
          </p:cNvPr>
          <p:cNvSpPr>
            <a:spLocks noGrp="1"/>
          </p:cNvSpPr>
          <p:nvPr>
            <p:ph idx="1"/>
          </p:nvPr>
        </p:nvSpPr>
        <p:spPr/>
        <p:txBody>
          <a:bodyPr/>
          <a:lstStyle/>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Order of adding the edges:</a:t>
            </a:r>
          </a:p>
          <a:p>
            <a:pPr marL="0" indent="0">
              <a:buNone/>
            </a:pPr>
            <a:r>
              <a:rPr lang="en-US" dirty="0"/>
              <a:t>{a , b}, {b , c}, {c , d}, {d , e}, {e , f}, {f , g}</a:t>
            </a:r>
          </a:p>
          <a:p>
            <a:pPr marL="0" indent="0">
              <a:buNone/>
            </a:pPr>
            <a:endParaRPr lang="en-US" dirty="0"/>
          </a:p>
          <a:p>
            <a:pPr marL="0" indent="0">
              <a:buNone/>
            </a:pPr>
            <a:r>
              <a:rPr lang="en-US" dirty="0"/>
              <a:t>MST COST = 23</a:t>
            </a:r>
            <a:endParaRPr lang="x-none" dirty="0"/>
          </a:p>
        </p:txBody>
      </p:sp>
      <p:sp>
        <p:nvSpPr>
          <p:cNvPr id="9" name="Title 1">
            <a:extLst>
              <a:ext uri="{FF2B5EF4-FFF2-40B4-BE49-F238E27FC236}">
                <a16:creationId xmlns="" xmlns:a16="http://schemas.microsoft.com/office/drawing/2014/main" id="{47C45349-9D99-46BA-9324-8F553B0789D1}"/>
              </a:ext>
            </a:extLst>
          </p:cNvPr>
          <p:cNvSpPr txBox="1">
            <a:spLocks/>
          </p:cNvSpPr>
          <p:nvPr/>
        </p:nvSpPr>
        <p:spPr>
          <a:xfrm>
            <a:off x="457200" y="232124"/>
            <a:ext cx="8229600" cy="910876"/>
          </a:xfrm>
          <a:prstGeom prst="rect">
            <a:avLst/>
          </a:prstGeom>
        </p:spPr>
        <p:txBody>
          <a:bodyPr vert="horz" lIns="0" rIns="0" bIns="0" anchor="b">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5400"/>
              <a:t>Minimal spanning tree (MST)</a:t>
            </a:r>
            <a:endParaRPr lang="en-US" dirty="0"/>
          </a:p>
        </p:txBody>
      </p:sp>
      <p:pic>
        <p:nvPicPr>
          <p:cNvPr id="6" name="Picture 5"/>
          <p:cNvPicPr>
            <a:picLocks noChangeAspect="1"/>
          </p:cNvPicPr>
          <p:nvPr/>
        </p:nvPicPr>
        <p:blipFill>
          <a:blip r:embed="rId3"/>
          <a:stretch>
            <a:fillRect/>
          </a:stretch>
        </p:blipFill>
        <p:spPr>
          <a:xfrm>
            <a:off x="4757737" y="1211651"/>
            <a:ext cx="3667125" cy="1895475"/>
          </a:xfrm>
          <a:prstGeom prst="rect">
            <a:avLst/>
          </a:prstGeom>
        </p:spPr>
      </p:pic>
    </p:spTree>
    <p:extLst>
      <p:ext uri="{BB962C8B-B14F-4D97-AF65-F5344CB8AC3E}">
        <p14:creationId xmlns:p14="http://schemas.microsoft.com/office/powerpoint/2010/main" val="148760249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379313659"/>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a:t>Minimal spanning tree (MST)</a:t>
            </a:r>
            <a:endParaRPr lang="en-US" dirty="0"/>
          </a:p>
        </p:txBody>
      </p:sp>
      <p:sp>
        <p:nvSpPr>
          <p:cNvPr id="3" name="Content Placeholder 2"/>
          <p:cNvSpPr>
            <a:spLocks noGrp="1"/>
          </p:cNvSpPr>
          <p:nvPr>
            <p:ph idx="1"/>
          </p:nvPr>
        </p:nvSpPr>
        <p:spPr>
          <a:xfrm>
            <a:off x="152400" y="1169158"/>
            <a:ext cx="3962400" cy="2159830"/>
          </a:xfrm>
        </p:spPr>
        <p:txBody>
          <a:bodyPr>
            <a:normAutofit lnSpcReduction="10000"/>
          </a:bodyPr>
          <a:lstStyle/>
          <a:p>
            <a:pPr marL="0" indent="0">
              <a:buNone/>
            </a:pPr>
            <a:r>
              <a:rPr lang="en-US" sz="2400" b="1" dirty="0"/>
              <a:t>Example:</a:t>
            </a:r>
            <a:r>
              <a:rPr lang="en-US" sz="2400" dirty="0"/>
              <a:t> Use Kruskal’s algorithm to find a minimal spanning tree for the graph below. Indicate the order in which edges are added to form the tree.</a:t>
            </a:r>
          </a:p>
          <a:p>
            <a:pPr marL="0" indent="0">
              <a:buNone/>
            </a:pPr>
            <a:endParaRPr lang="en-US" sz="2000" dirty="0"/>
          </a:p>
        </p:txBody>
      </p:sp>
      <p:pic>
        <p:nvPicPr>
          <p:cNvPr id="4" name="Picture 3"/>
          <p:cNvPicPr>
            <a:picLocks noChangeAspect="1"/>
          </p:cNvPicPr>
          <p:nvPr/>
        </p:nvPicPr>
        <p:blipFill>
          <a:blip r:embed="rId2"/>
          <a:stretch>
            <a:fillRect/>
          </a:stretch>
        </p:blipFill>
        <p:spPr>
          <a:xfrm>
            <a:off x="4245431" y="1143000"/>
            <a:ext cx="4905828" cy="2185988"/>
          </a:xfrm>
          <a:prstGeom prst="rect">
            <a:avLst/>
          </a:prstGeom>
        </p:spPr>
      </p:pic>
      <p:pic>
        <p:nvPicPr>
          <p:cNvPr id="5" name="Picture 4">
            <a:extLst>
              <a:ext uri="{FF2B5EF4-FFF2-40B4-BE49-F238E27FC236}">
                <a16:creationId xmlns="" xmlns:a16="http://schemas.microsoft.com/office/drawing/2014/main" id="{5DD7993C-77F1-4B7B-844B-DA0E16820C4A}"/>
              </a:ext>
            </a:extLst>
          </p:cNvPr>
          <p:cNvPicPr>
            <a:picLocks noChangeAspect="1"/>
          </p:cNvPicPr>
          <p:nvPr/>
        </p:nvPicPr>
        <p:blipFill>
          <a:blip r:embed="rId3"/>
          <a:stretch>
            <a:fillRect/>
          </a:stretch>
        </p:blipFill>
        <p:spPr>
          <a:xfrm>
            <a:off x="471715" y="3328988"/>
            <a:ext cx="8229599" cy="3222783"/>
          </a:xfrm>
          <a:prstGeom prst="rect">
            <a:avLst/>
          </a:prstGeom>
        </p:spPr>
      </p:pic>
      <p:sp>
        <p:nvSpPr>
          <p:cNvPr id="6" name="Rectangle 5">
            <a:extLst>
              <a:ext uri="{FF2B5EF4-FFF2-40B4-BE49-F238E27FC236}">
                <a16:creationId xmlns="" xmlns:a16="http://schemas.microsoft.com/office/drawing/2014/main" id="{B28B3A27-6243-4758-8D04-4B5E8D077796}"/>
              </a:ext>
            </a:extLst>
          </p:cNvPr>
          <p:cNvSpPr/>
          <p:nvPr/>
        </p:nvSpPr>
        <p:spPr>
          <a:xfrm>
            <a:off x="2506557" y="4386381"/>
            <a:ext cx="1756186" cy="369332"/>
          </a:xfrm>
          <a:prstGeom prst="rect">
            <a:avLst/>
          </a:prstGeom>
        </p:spPr>
        <p:txBody>
          <a:bodyPr wrap="none">
            <a:spAutoFit/>
          </a:bodyPr>
          <a:lstStyle/>
          <a:p>
            <a:r>
              <a:rPr lang="en-US" b="1" dirty="0"/>
              <a:t>MST COST = 23</a:t>
            </a:r>
            <a:endParaRPr lang="x-none" b="1" dirty="0"/>
          </a:p>
        </p:txBody>
      </p:sp>
    </p:spTree>
    <p:extLst>
      <p:ext uri="{BB962C8B-B14F-4D97-AF65-F5344CB8AC3E}">
        <p14:creationId xmlns:p14="http://schemas.microsoft.com/office/powerpoint/2010/main" val="1177241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DFF72E-1115-4DC2-AC36-878AAEE10B43}"/>
              </a:ext>
            </a:extLst>
          </p:cNvPr>
          <p:cNvSpPr>
            <a:spLocks noGrp="1"/>
          </p:cNvSpPr>
          <p:nvPr>
            <p:ph idx="1"/>
          </p:nvPr>
        </p:nvSpPr>
        <p:spPr>
          <a:xfrm>
            <a:off x="228600" y="1295400"/>
            <a:ext cx="8610600" cy="5334000"/>
          </a:xfrm>
        </p:spPr>
        <p:txBody>
          <a:bodyPr>
            <a:normAutofit/>
          </a:bodyPr>
          <a:lstStyle/>
          <a:p>
            <a:pPr marL="0" indent="0">
              <a:buNone/>
            </a:pPr>
            <a:r>
              <a:rPr lang="en-US" b="1" dirty="0"/>
              <a:t>Definition: </a:t>
            </a:r>
            <a:r>
              <a:rPr lang="en-US" dirty="0"/>
              <a:t>R is irreflexive </a:t>
            </a:r>
            <a:r>
              <a:rPr lang="en-US" dirty="0" err="1"/>
              <a:t>iff</a:t>
            </a:r>
            <a:r>
              <a:rPr lang="en-US" dirty="0"/>
              <a:t> for all </a:t>
            </a:r>
            <a:r>
              <a:rPr lang="en-US" dirty="0" err="1"/>
              <a:t>a∈A</a:t>
            </a:r>
            <a:r>
              <a:rPr lang="en-US" dirty="0"/>
              <a:t>,(</a:t>
            </a:r>
            <a:r>
              <a:rPr lang="en-US" dirty="0" err="1"/>
              <a:t>a,a</a:t>
            </a:r>
            <a:r>
              <a:rPr lang="en-US" dirty="0"/>
              <a:t>) ∉R. That is, R is irreflexive if no element in A is related to itself by R.</a:t>
            </a:r>
          </a:p>
          <a:p>
            <a:pPr>
              <a:buNone/>
            </a:pPr>
            <a:r>
              <a:rPr lang="en-US" dirty="0">
                <a:ea typeface="Cambria Math"/>
              </a:rPr>
              <a:t>Written symbolically, </a:t>
            </a:r>
            <a:r>
              <a:rPr lang="en-US" i="1" dirty="0">
                <a:ea typeface="Cambria Math"/>
              </a:rPr>
              <a:t>R</a:t>
            </a:r>
            <a:r>
              <a:rPr lang="en-US" dirty="0">
                <a:ea typeface="Cambria Math"/>
              </a:rPr>
              <a:t> is irreflexive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a </a:t>
            </a:r>
            <a:r>
              <a:rPr lang="en-US" dirty="0">
                <a:latin typeface="Cambria Math"/>
                <a:ea typeface="Cambria Math"/>
              </a:rPr>
              <a:t>∊</a:t>
            </a:r>
            <a:r>
              <a:rPr lang="en-US" i="1" dirty="0">
                <a:latin typeface="Cambria Math"/>
                <a:ea typeface="Cambria Math"/>
              </a:rPr>
              <a:t>A) </a:t>
            </a:r>
            <a:r>
              <a:rPr lang="en-US" dirty="0">
                <a:latin typeface="Cambria Math"/>
                <a:ea typeface="Cambria Math"/>
              </a:rPr>
              <a:t>⟶ (</a:t>
            </a:r>
            <a:r>
              <a:rPr lang="en-US" i="1" dirty="0">
                <a:latin typeface="Cambria Math"/>
                <a:ea typeface="Cambria Math"/>
              </a:rPr>
              <a:t>a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endParaRPr lang="x-none" dirty="0"/>
          </a:p>
        </p:txBody>
      </p:sp>
      <p:sp>
        <p:nvSpPr>
          <p:cNvPr id="4" name="Title 1">
            <a:extLst>
              <a:ext uri="{FF2B5EF4-FFF2-40B4-BE49-F238E27FC236}">
                <a16:creationId xmlns:a16="http://schemas.microsoft.com/office/drawing/2014/main" xmlns="" id="{8490BB21-E3C1-4441-8EA4-F2A2684D8185}"/>
              </a:ext>
            </a:extLst>
          </p:cNvPr>
          <p:cNvSpPr>
            <a:spLocks noGrp="1"/>
          </p:cNvSpPr>
          <p:nvPr>
            <p:ph type="title"/>
          </p:nvPr>
        </p:nvSpPr>
        <p:spPr>
          <a:xfrm>
            <a:off x="457200" y="704850"/>
            <a:ext cx="8229600" cy="590550"/>
          </a:xfrm>
        </p:spPr>
        <p:txBody>
          <a:bodyPr>
            <a:normAutofit fontScale="90000"/>
          </a:bodyPr>
          <a:lstStyle/>
          <a:p>
            <a:r>
              <a:rPr lang="en-US" dirty="0"/>
              <a:t>Irreflexive Relations</a:t>
            </a:r>
          </a:p>
        </p:txBody>
      </p:sp>
      <p:pic>
        <p:nvPicPr>
          <p:cNvPr id="7" name="Content Placeholder 3">
            <a:extLst>
              <a:ext uri="{FF2B5EF4-FFF2-40B4-BE49-F238E27FC236}">
                <a16:creationId xmlns:a16="http://schemas.microsoft.com/office/drawing/2014/main" xmlns="" id="{8BEF4B49-EF28-4936-A3A0-7BF8B37A1319}"/>
              </a:ext>
            </a:extLst>
          </p:cNvPr>
          <p:cNvPicPr>
            <a:picLocks noChangeAspect="1"/>
          </p:cNvPicPr>
          <p:nvPr/>
        </p:nvPicPr>
        <p:blipFill>
          <a:blip r:embed="rId2"/>
          <a:stretch>
            <a:fillRect/>
          </a:stretch>
        </p:blipFill>
        <p:spPr>
          <a:xfrm>
            <a:off x="233363" y="3128962"/>
            <a:ext cx="5481637" cy="1816894"/>
          </a:xfrm>
          <a:prstGeom prst="rect">
            <a:avLst/>
          </a:prstGeom>
        </p:spPr>
      </p:pic>
      <p:sp>
        <p:nvSpPr>
          <p:cNvPr id="8" name="TextBox 7">
            <a:extLst>
              <a:ext uri="{FF2B5EF4-FFF2-40B4-BE49-F238E27FC236}">
                <a16:creationId xmlns:a16="http://schemas.microsoft.com/office/drawing/2014/main" xmlns="" id="{9A339C10-7354-4D3C-9B60-5E0CAFC1F914}"/>
              </a:ext>
            </a:extLst>
          </p:cNvPr>
          <p:cNvSpPr txBox="1"/>
          <p:nvPr/>
        </p:nvSpPr>
        <p:spPr>
          <a:xfrm>
            <a:off x="6477000" y="3105834"/>
            <a:ext cx="2590800" cy="1569660"/>
          </a:xfrm>
          <a:prstGeom prst="rect">
            <a:avLst/>
          </a:prstGeom>
          <a:noFill/>
          <a:ln>
            <a:solidFill>
              <a:schemeClr val="accent1"/>
            </a:solidFill>
          </a:ln>
        </p:spPr>
        <p:txBody>
          <a:bodyPr wrap="square" rtlCol="0">
            <a:spAutoFit/>
          </a:bodyPr>
          <a:lstStyle/>
          <a:p>
            <a:pPr algn="just"/>
            <a:r>
              <a:rPr lang="en-US" sz="2400" dirty="0"/>
              <a:t>R is not irreflexive </a:t>
            </a:r>
            <a:r>
              <a:rPr lang="en-US" sz="2400" dirty="0" err="1"/>
              <a:t>iff</a:t>
            </a:r>
            <a:r>
              <a:rPr lang="en-US" sz="2400" dirty="0"/>
              <a:t> there is an element </a:t>
            </a:r>
            <a:r>
              <a:rPr lang="en-US" sz="2400" dirty="0" err="1"/>
              <a:t>a∈A</a:t>
            </a:r>
            <a:r>
              <a:rPr lang="en-US" sz="2400" dirty="0"/>
              <a:t> such that (</a:t>
            </a:r>
            <a:r>
              <a:rPr lang="en-US" sz="2400" dirty="0" err="1"/>
              <a:t>a,a</a:t>
            </a:r>
            <a:r>
              <a:rPr lang="en-US" sz="2400" dirty="0"/>
              <a:t>) ∈R.</a:t>
            </a:r>
          </a:p>
        </p:txBody>
      </p:sp>
      <p:pic>
        <p:nvPicPr>
          <p:cNvPr id="9" name="Picture 8">
            <a:extLst>
              <a:ext uri="{FF2B5EF4-FFF2-40B4-BE49-F238E27FC236}">
                <a16:creationId xmlns:a16="http://schemas.microsoft.com/office/drawing/2014/main" xmlns="" id="{1F71E649-5B3E-40FB-B474-BF61E6F707F9}"/>
              </a:ext>
            </a:extLst>
          </p:cNvPr>
          <p:cNvPicPr>
            <a:picLocks noChangeAspect="1"/>
          </p:cNvPicPr>
          <p:nvPr/>
        </p:nvPicPr>
        <p:blipFill>
          <a:blip r:embed="rId3"/>
          <a:stretch>
            <a:fillRect/>
          </a:stretch>
        </p:blipFill>
        <p:spPr>
          <a:xfrm>
            <a:off x="247357" y="4945856"/>
            <a:ext cx="5481637" cy="1666875"/>
          </a:xfrm>
          <a:prstGeom prst="rect">
            <a:avLst/>
          </a:prstGeom>
        </p:spPr>
      </p:pic>
    </p:spTree>
    <p:extLst>
      <p:ext uri="{BB962C8B-B14F-4D97-AF65-F5344CB8AC3E}">
        <p14:creationId xmlns:p14="http://schemas.microsoft.com/office/powerpoint/2010/main" val="31066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EA1DFB-B660-411E-A776-FC958524E569}"/>
              </a:ext>
            </a:extLst>
          </p:cNvPr>
          <p:cNvSpPr>
            <a:spLocks noGrp="1"/>
          </p:cNvSpPr>
          <p:nvPr>
            <p:ph idx="1"/>
          </p:nvPr>
        </p:nvSpPr>
        <p:spPr>
          <a:xfrm>
            <a:off x="152400" y="1219200"/>
            <a:ext cx="8839200" cy="5410200"/>
          </a:xfrm>
        </p:spPr>
        <p:txBody>
          <a:bodyPr>
            <a:normAutofit/>
          </a:bodyPr>
          <a:lstStyle/>
          <a:p>
            <a:pPr marL="0" indent="0">
              <a:buNone/>
            </a:pPr>
            <a:r>
              <a:rPr lang="en-US" b="1" dirty="0"/>
              <a:t>EXAMPLE</a:t>
            </a:r>
            <a:r>
              <a:rPr lang="en-US" dirty="0"/>
              <a:t>: Let A = {1, 2, 3, 4} and determine whether relations R1, R2 and R3 are Irreflexive?</a:t>
            </a:r>
          </a:p>
          <a:p>
            <a:pPr marL="0" indent="0">
              <a:buNone/>
            </a:pPr>
            <a:r>
              <a:rPr lang="en-US" dirty="0"/>
              <a:t>	R1 </a:t>
            </a:r>
            <a:r>
              <a:rPr lang="x-none" dirty="0"/>
              <a:t>= {(1,3), (1,4), (2,3), (2,4), (3,1), (3,4)}</a:t>
            </a:r>
          </a:p>
          <a:p>
            <a:pPr marL="0" indent="0">
              <a:buNone/>
            </a:pPr>
            <a:r>
              <a:rPr lang="en-US" dirty="0"/>
              <a:t>	R2 </a:t>
            </a:r>
            <a:r>
              <a:rPr lang="x-none" dirty="0"/>
              <a:t>= {(1,1), (1,2), (2,1), (2,2), (3,3), (4,4)}</a:t>
            </a:r>
          </a:p>
          <a:p>
            <a:pPr marL="0" indent="0">
              <a:buNone/>
            </a:pPr>
            <a:r>
              <a:rPr lang="en-US" dirty="0"/>
              <a:t>	R3</a:t>
            </a:r>
            <a:r>
              <a:rPr lang="x-none" dirty="0"/>
              <a:t>= {(1,2), (2,3), (3,3), (3,4)}</a:t>
            </a:r>
            <a:endParaRPr lang="en-US" dirty="0"/>
          </a:p>
          <a:p>
            <a:pPr marL="0" indent="0">
              <a:buNone/>
            </a:pPr>
            <a:r>
              <a:rPr lang="en-US" b="1" dirty="0"/>
              <a:t>Solution:</a:t>
            </a:r>
            <a:endParaRPr lang="x-none" b="1" dirty="0"/>
          </a:p>
          <a:p>
            <a:r>
              <a:rPr lang="en-US" dirty="0"/>
              <a:t>R1 is irreflexive since no element of A is related to itself in R1. i.e. </a:t>
            </a:r>
            <a:r>
              <a:rPr lang="pt-BR" dirty="0"/>
              <a:t>(1,1)∉ R1, (2,2) ∉ R1, (3,3) ∉ R1,(4,4) ∉ R1.</a:t>
            </a:r>
          </a:p>
          <a:p>
            <a:r>
              <a:rPr lang="en-US" dirty="0"/>
              <a:t>R2 is not irreflexive, since all elements of A are related to themselves in R2.</a:t>
            </a:r>
          </a:p>
          <a:p>
            <a:r>
              <a:rPr lang="en-US" dirty="0"/>
              <a:t>R3 is not irreflexive since (3,3) ∈R3. Note that R3 is not reflexive.</a:t>
            </a:r>
            <a:endParaRPr lang="x-none" dirty="0"/>
          </a:p>
        </p:txBody>
      </p:sp>
      <p:sp>
        <p:nvSpPr>
          <p:cNvPr id="4" name="Title 1">
            <a:extLst>
              <a:ext uri="{FF2B5EF4-FFF2-40B4-BE49-F238E27FC236}">
                <a16:creationId xmlns:a16="http://schemas.microsoft.com/office/drawing/2014/main" xmlns="" id="{FB414F0B-D295-49F3-BA6E-89F55FF45626}"/>
              </a:ext>
            </a:extLst>
          </p:cNvPr>
          <p:cNvSpPr>
            <a:spLocks noGrp="1"/>
          </p:cNvSpPr>
          <p:nvPr>
            <p:ph type="title"/>
          </p:nvPr>
        </p:nvSpPr>
        <p:spPr>
          <a:xfrm>
            <a:off x="457200" y="704850"/>
            <a:ext cx="8229600" cy="514350"/>
          </a:xfrm>
        </p:spPr>
        <p:txBody>
          <a:bodyPr>
            <a:normAutofit fontScale="90000"/>
          </a:bodyPr>
          <a:lstStyle/>
          <a:p>
            <a:r>
              <a:rPr lang="en-US" dirty="0"/>
              <a:t>Irreflexive Relations</a:t>
            </a:r>
          </a:p>
        </p:txBody>
      </p:sp>
    </p:spTree>
    <p:extLst>
      <p:ext uri="{BB962C8B-B14F-4D97-AF65-F5344CB8AC3E}">
        <p14:creationId xmlns:p14="http://schemas.microsoft.com/office/powerpoint/2010/main" val="12955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fontScale="90000"/>
          </a:bodyPr>
          <a:lstStyle/>
          <a:p>
            <a:r>
              <a:rPr lang="en-US" dirty="0"/>
              <a:t>Antisymmetric Relations</a:t>
            </a:r>
          </a:p>
        </p:txBody>
      </p:sp>
      <p:sp>
        <p:nvSpPr>
          <p:cNvPr id="3" name="Content Placeholder 2"/>
          <p:cNvSpPr>
            <a:spLocks noGrp="1"/>
          </p:cNvSpPr>
          <p:nvPr>
            <p:ph idx="1"/>
          </p:nvPr>
        </p:nvSpPr>
        <p:spPr>
          <a:xfrm>
            <a:off x="76200" y="1066800"/>
            <a:ext cx="8915400" cy="5791200"/>
          </a:xfrm>
        </p:spPr>
        <p:txBody>
          <a:bodyPr>
            <a:normAutofit/>
          </a:bodyPr>
          <a:lstStyle/>
          <a:p>
            <a:pPr algn="just">
              <a:buNone/>
            </a:pPr>
            <a:r>
              <a:rPr lang="en-US" b="1" dirty="0"/>
              <a:t>   Definition</a:t>
            </a:r>
            <a:r>
              <a:rPr lang="en-US" dirty="0"/>
              <a:t>: A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a:ea typeface="Cambria Math"/>
              </a:rPr>
              <a:t>antisymmetric</a:t>
            </a:r>
            <a:r>
              <a:rPr lang="en-US" dirty="0">
                <a:ea typeface="Cambria Math"/>
              </a:rPr>
              <a:t>. Written symbolically, </a:t>
            </a:r>
            <a:r>
              <a:rPr lang="en-US" i="1" dirty="0">
                <a:ea typeface="Cambria Math"/>
              </a:rPr>
              <a:t>R</a:t>
            </a:r>
            <a:r>
              <a:rPr lang="en-US" dirty="0">
                <a:ea typeface="Cambria Math"/>
              </a:rPr>
              <a:t> is antisymmetric if and only if  </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b="1" dirty="0"/>
              <a:t>Note: </a:t>
            </a:r>
            <a:r>
              <a:rPr lang="en-US" dirty="0"/>
              <a:t>(</a:t>
            </a:r>
            <a:r>
              <a:rPr lang="en-US" dirty="0" err="1"/>
              <a:t>a,a</a:t>
            </a:r>
            <a:r>
              <a:rPr lang="en-US" dirty="0"/>
              <a:t>) may be an element in R.</a:t>
            </a:r>
            <a:endParaRPr lang="en-US" dirty="0">
              <a:ea typeface="Cambria Math"/>
            </a:endParaRP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6477000" y="2895600"/>
            <a:ext cx="2590799" cy="3416320"/>
          </a:xfrm>
          <a:prstGeom prst="rect">
            <a:avLst/>
          </a:prstGeom>
          <a:noFill/>
          <a:ln>
            <a:solidFill>
              <a:schemeClr val="accent1"/>
            </a:solidFill>
          </a:ln>
        </p:spPr>
        <p:txBody>
          <a:bodyPr wrap="square" rtlCol="0">
            <a:spAutoFit/>
          </a:bodyPr>
          <a:lstStyle/>
          <a:p>
            <a:r>
              <a:rPr lang="en-US" dirty="0"/>
              <a:t>Let R be an anti-symmetric relation on a set A = {a1, a2, …, an}. Then if (ai, </a:t>
            </a:r>
            <a:r>
              <a:rPr lang="en-US" dirty="0" err="1"/>
              <a:t>aj</a:t>
            </a:r>
            <a:r>
              <a:rPr lang="en-US" dirty="0"/>
              <a:t>) ∈R for </a:t>
            </a:r>
          </a:p>
          <a:p>
            <a:r>
              <a:rPr lang="en-US" dirty="0" err="1"/>
              <a:t>i</a:t>
            </a:r>
            <a:r>
              <a:rPr lang="en-US" dirty="0"/>
              <a:t> ≠ j then (ai, </a:t>
            </a:r>
            <a:r>
              <a:rPr lang="en-US" dirty="0" err="1"/>
              <a:t>aj</a:t>
            </a:r>
            <a:r>
              <a:rPr lang="en-US" dirty="0"/>
              <a:t>) ∉R.</a:t>
            </a:r>
          </a:p>
          <a:p>
            <a:r>
              <a:rPr lang="en-US" dirty="0"/>
              <a:t>Thus in the matrix representation of R there is a 1 in the </a:t>
            </a:r>
            <a:r>
              <a:rPr lang="en-US" dirty="0" err="1"/>
              <a:t>ith</a:t>
            </a:r>
            <a:r>
              <a:rPr lang="en-US" dirty="0"/>
              <a:t> row and </a:t>
            </a:r>
            <a:r>
              <a:rPr lang="en-US" dirty="0" err="1"/>
              <a:t>jth</a:t>
            </a:r>
            <a:r>
              <a:rPr lang="en-US" dirty="0"/>
              <a:t> column</a:t>
            </a:r>
          </a:p>
          <a:p>
            <a:r>
              <a:rPr lang="en-US" dirty="0" err="1"/>
              <a:t>iff</a:t>
            </a:r>
            <a:r>
              <a:rPr lang="en-US" dirty="0"/>
              <a:t> the </a:t>
            </a:r>
            <a:r>
              <a:rPr lang="en-US" dirty="0" err="1"/>
              <a:t>jth</a:t>
            </a:r>
            <a:r>
              <a:rPr lang="en-US" dirty="0"/>
              <a:t> row and </a:t>
            </a:r>
            <a:r>
              <a:rPr lang="en-US" dirty="0" err="1"/>
              <a:t>ith</a:t>
            </a:r>
            <a:r>
              <a:rPr lang="en-US" dirty="0"/>
              <a:t> column contains 0 vice versa.</a:t>
            </a:r>
          </a:p>
        </p:txBody>
      </p:sp>
      <p:pic>
        <p:nvPicPr>
          <p:cNvPr id="4" name="Picture 3">
            <a:extLst>
              <a:ext uri="{FF2B5EF4-FFF2-40B4-BE49-F238E27FC236}">
                <a16:creationId xmlns:a16="http://schemas.microsoft.com/office/drawing/2014/main" xmlns="" id="{B39E4658-AA17-44AB-9350-B63AF3731567}"/>
              </a:ext>
            </a:extLst>
          </p:cNvPr>
          <p:cNvPicPr>
            <a:picLocks noChangeAspect="1"/>
          </p:cNvPicPr>
          <p:nvPr/>
        </p:nvPicPr>
        <p:blipFill>
          <a:blip r:embed="rId2"/>
          <a:stretch>
            <a:fillRect/>
          </a:stretch>
        </p:blipFill>
        <p:spPr>
          <a:xfrm>
            <a:off x="143022" y="3122429"/>
            <a:ext cx="6307015" cy="1829981"/>
          </a:xfrm>
          <a:prstGeom prst="rect">
            <a:avLst/>
          </a:prstGeom>
        </p:spPr>
      </p:pic>
      <p:pic>
        <p:nvPicPr>
          <p:cNvPr id="6" name="Picture 5">
            <a:extLst>
              <a:ext uri="{FF2B5EF4-FFF2-40B4-BE49-F238E27FC236}">
                <a16:creationId xmlns:a16="http://schemas.microsoft.com/office/drawing/2014/main" xmlns="" id="{63ECCD40-36C3-4753-91CD-26DF971FAD22}"/>
              </a:ext>
            </a:extLst>
          </p:cNvPr>
          <p:cNvPicPr>
            <a:picLocks noChangeAspect="1"/>
          </p:cNvPicPr>
          <p:nvPr/>
        </p:nvPicPr>
        <p:blipFill>
          <a:blip r:embed="rId3"/>
          <a:stretch>
            <a:fillRect/>
          </a:stretch>
        </p:blipFill>
        <p:spPr>
          <a:xfrm>
            <a:off x="73857" y="4953001"/>
            <a:ext cx="6307015" cy="1904999"/>
          </a:xfrm>
          <a:prstGeom prst="rect">
            <a:avLst/>
          </a:prstGeom>
        </p:spPr>
      </p:pic>
    </p:spTree>
    <p:extLst>
      <p:ext uri="{BB962C8B-B14F-4D97-AF65-F5344CB8AC3E}">
        <p14:creationId xmlns:p14="http://schemas.microsoft.com/office/powerpoint/2010/main" val="11752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C9EFB2F-A19F-4C2B-90FE-D82AE3667FAD}"/>
              </a:ext>
            </a:extLst>
          </p:cNvPr>
          <p:cNvSpPr>
            <a:spLocks noGrp="1"/>
          </p:cNvSpPr>
          <p:nvPr>
            <p:ph idx="1"/>
          </p:nvPr>
        </p:nvSpPr>
        <p:spPr>
          <a:xfrm>
            <a:off x="152400" y="1219200"/>
            <a:ext cx="8839200" cy="5486400"/>
          </a:xfrm>
        </p:spPr>
        <p:txBody>
          <a:bodyPr>
            <a:normAutofit fontScale="92500" lnSpcReduction="10000"/>
          </a:bodyPr>
          <a:lstStyle/>
          <a:p>
            <a:pPr marL="0" indent="0">
              <a:buNone/>
            </a:pPr>
            <a:r>
              <a:rPr lang="en-US" b="1" dirty="0"/>
              <a:t>EXAMPLE</a:t>
            </a:r>
            <a:r>
              <a:rPr lang="en-US" dirty="0"/>
              <a:t>: Let A = {1, 2, 3, 4} and determine whether relations R1, R2, R3, and R4 are Antisymmetric?</a:t>
            </a:r>
          </a:p>
          <a:p>
            <a:pPr marL="0" indent="0">
              <a:buNone/>
            </a:pPr>
            <a:r>
              <a:rPr lang="pt-BR" dirty="0"/>
              <a:t>	R1 = {(1,1),(2,2),(3,3)} </a:t>
            </a:r>
          </a:p>
          <a:p>
            <a:pPr marL="0" indent="0">
              <a:buNone/>
            </a:pPr>
            <a:r>
              <a:rPr lang="pt-BR" dirty="0"/>
              <a:t>	R2 = {(1,2),(2,2), (2,3), (3,4), (4,1)}</a:t>
            </a:r>
          </a:p>
          <a:p>
            <a:pPr marL="0" indent="0">
              <a:buNone/>
            </a:pPr>
            <a:r>
              <a:rPr lang="pt-BR" dirty="0"/>
              <a:t>	R3={(1,3),(2,2), (2,4), (3,1), (4,2)} </a:t>
            </a:r>
          </a:p>
          <a:p>
            <a:pPr marL="0" indent="0">
              <a:buNone/>
            </a:pPr>
            <a:r>
              <a:rPr lang="pt-BR" dirty="0"/>
              <a:t>	R4={(1,3),(2,4), (3,1), (4,3)}</a:t>
            </a:r>
          </a:p>
          <a:p>
            <a:pPr marL="0" indent="0">
              <a:buNone/>
            </a:pPr>
            <a:r>
              <a:rPr lang="pt-BR" b="1" dirty="0"/>
              <a:t>Solution:</a:t>
            </a:r>
          </a:p>
          <a:p>
            <a:r>
              <a:rPr lang="en-US" dirty="0"/>
              <a:t>R1 is anti-symmetric and symmetric.</a:t>
            </a:r>
          </a:p>
          <a:p>
            <a:r>
              <a:rPr lang="en-US" dirty="0"/>
              <a:t>R2 is anti-symmetric but not symmetric because (1,2) ∈ R2 but (2,1) ∉ R2.</a:t>
            </a:r>
          </a:p>
          <a:p>
            <a:r>
              <a:rPr lang="en-US" dirty="0"/>
              <a:t>R3 is not anti-symmetric since (1,3) &amp; (3,1) ∈ R3 but 1 ≠ 3. Note that R3 is symmetric.</a:t>
            </a:r>
          </a:p>
          <a:p>
            <a:r>
              <a:rPr lang="en-US" dirty="0"/>
              <a:t>R4 is neither anti-symmetric because (1,3) &amp; (3,1) ∈ R4 but 1 ≠ 3 nor symmetric because (2,4) ∈ R4 but (4,2) ∉R4.</a:t>
            </a:r>
          </a:p>
          <a:p>
            <a:endParaRPr lang="x-none" dirty="0"/>
          </a:p>
        </p:txBody>
      </p:sp>
      <p:sp>
        <p:nvSpPr>
          <p:cNvPr id="4" name="Title 1">
            <a:extLst>
              <a:ext uri="{FF2B5EF4-FFF2-40B4-BE49-F238E27FC236}">
                <a16:creationId xmlns:a16="http://schemas.microsoft.com/office/drawing/2014/main" xmlns="" id="{2A44BA86-66FA-4666-9398-CC46222221DB}"/>
              </a:ext>
            </a:extLst>
          </p:cNvPr>
          <p:cNvSpPr>
            <a:spLocks noGrp="1"/>
          </p:cNvSpPr>
          <p:nvPr>
            <p:ph type="title"/>
          </p:nvPr>
        </p:nvSpPr>
        <p:spPr>
          <a:xfrm>
            <a:off x="457200" y="704850"/>
            <a:ext cx="8229600" cy="514350"/>
          </a:xfrm>
        </p:spPr>
        <p:txBody>
          <a:bodyPr>
            <a:normAutofit fontScale="90000"/>
          </a:bodyPr>
          <a:lstStyle/>
          <a:p>
            <a:r>
              <a:rPr lang="en-US" dirty="0"/>
              <a:t>Antisymmetric Relations</a:t>
            </a:r>
          </a:p>
        </p:txBody>
      </p:sp>
    </p:spTree>
    <p:extLst>
      <p:ext uri="{BB962C8B-B14F-4D97-AF65-F5344CB8AC3E}">
        <p14:creationId xmlns:p14="http://schemas.microsoft.com/office/powerpoint/2010/main" val="2802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1F7BE4-D363-4B22-A8F2-CC843E220433}"/>
              </a:ext>
            </a:extLst>
          </p:cNvPr>
          <p:cNvSpPr>
            <a:spLocks noGrp="1"/>
          </p:cNvSpPr>
          <p:nvPr>
            <p:ph type="title"/>
          </p:nvPr>
        </p:nvSpPr>
        <p:spPr>
          <a:xfrm>
            <a:off x="457200" y="704088"/>
            <a:ext cx="8229600" cy="515112"/>
          </a:xfrm>
        </p:spPr>
        <p:txBody>
          <a:bodyPr>
            <a:normAutofit fontScale="90000"/>
          </a:bodyPr>
          <a:lstStyle/>
          <a:p>
            <a:r>
              <a:rPr lang="en-US" dirty="0"/>
              <a:t>Asymmetric Relations</a:t>
            </a:r>
            <a:endParaRPr lang="x-none" dirty="0"/>
          </a:p>
        </p:txBody>
      </p:sp>
      <p:sp>
        <p:nvSpPr>
          <p:cNvPr id="3" name="Content Placeholder 2">
            <a:extLst>
              <a:ext uri="{FF2B5EF4-FFF2-40B4-BE49-F238E27FC236}">
                <a16:creationId xmlns:a16="http://schemas.microsoft.com/office/drawing/2014/main" xmlns="" id="{6ADB5314-6518-40AC-9386-188213B2BC60}"/>
              </a:ext>
            </a:extLst>
          </p:cNvPr>
          <p:cNvSpPr>
            <a:spLocks noGrp="1"/>
          </p:cNvSpPr>
          <p:nvPr>
            <p:ph idx="1"/>
          </p:nvPr>
        </p:nvSpPr>
        <p:spPr>
          <a:xfrm>
            <a:off x="152400" y="1219200"/>
            <a:ext cx="8915400" cy="5105400"/>
          </a:xfrm>
        </p:spPr>
        <p:txBody>
          <a:bodyPr/>
          <a:lstStyle/>
          <a:p>
            <a:pPr marL="0" indent="0">
              <a:buNone/>
            </a:pPr>
            <a:r>
              <a:rPr lang="en-US" b="1" dirty="0"/>
              <a:t>Definition: </a:t>
            </a:r>
            <a:r>
              <a:rPr lang="en-US" dirty="0"/>
              <a:t>R is Asymmetric </a:t>
            </a:r>
            <a:r>
              <a:rPr lang="en-US" dirty="0" err="1"/>
              <a:t>iff</a:t>
            </a:r>
            <a:r>
              <a:rPr lang="en-US" dirty="0"/>
              <a:t> for all </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than </a:t>
            </a:r>
            <a:r>
              <a:rPr lang="en-US" dirty="0">
                <a:latin typeface="Cambria Math"/>
                <a:ea typeface="Cambria Math"/>
              </a:rPr>
              <a:t>(</a:t>
            </a:r>
            <a:r>
              <a:rPr lang="en-US" i="1" dirty="0">
                <a:latin typeface="Cambria Math"/>
                <a:ea typeface="Cambria Math"/>
              </a:rPr>
              <a:t>b </a:t>
            </a:r>
            <a:r>
              <a:rPr lang="en-US" dirty="0">
                <a:ea typeface="Cambria Math"/>
              </a:rPr>
              <a:t>,</a:t>
            </a:r>
            <a:r>
              <a:rPr lang="en-US" i="1" dirty="0">
                <a:ea typeface="Cambria Math"/>
              </a:rPr>
              <a:t>a</a:t>
            </a:r>
            <a:r>
              <a:rPr lang="en-US" dirty="0">
                <a:latin typeface="Cambria Math"/>
                <a:ea typeface="Cambria Math"/>
              </a:rPr>
              <a:t>)</a:t>
            </a:r>
            <a:r>
              <a:rPr lang="en-US" dirty="0"/>
              <a:t>∉</a:t>
            </a:r>
            <a:r>
              <a:rPr lang="en-US" i="1" dirty="0">
                <a:ea typeface="Cambria Math"/>
              </a:rPr>
              <a:t>R</a:t>
            </a:r>
            <a:r>
              <a:rPr lang="en-US" dirty="0"/>
              <a:t>. </a:t>
            </a:r>
            <a:r>
              <a:rPr lang="en-US" dirty="0">
                <a:ea typeface="Cambria Math"/>
              </a:rPr>
              <a:t>Written symbolically, </a:t>
            </a:r>
            <a:r>
              <a:rPr lang="en-US" i="1" dirty="0">
                <a:ea typeface="Cambria Math"/>
              </a:rPr>
              <a:t>R</a:t>
            </a:r>
            <a:r>
              <a:rPr lang="en-US" dirty="0">
                <a:ea typeface="Cambria Math"/>
              </a:rPr>
              <a:t> is Asymmetric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a:t>
            </a:r>
            <a:r>
              <a:rPr lang="en-US" dirty="0">
                <a:latin typeface="Cambria Math"/>
                <a:ea typeface="Cambria Math"/>
              </a:rPr>
              <a:t>⟶ ((</a:t>
            </a:r>
            <a:r>
              <a:rPr lang="en-US" i="1" dirty="0">
                <a:latin typeface="Cambria Math"/>
                <a:ea typeface="Cambria Math"/>
              </a:rPr>
              <a:t>b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r>
              <a:rPr lang="en-US" dirty="0"/>
              <a:t> </a:t>
            </a:r>
          </a:p>
          <a:p>
            <a:pPr lvl="1">
              <a:buNone/>
            </a:pPr>
            <a:r>
              <a:rPr lang="en-US" b="1" dirty="0"/>
              <a:t>Note:</a:t>
            </a:r>
            <a:r>
              <a:rPr lang="en-US" dirty="0"/>
              <a:t>(</a:t>
            </a:r>
            <a:r>
              <a:rPr lang="en-US" dirty="0" err="1"/>
              <a:t>a,a</a:t>
            </a:r>
            <a:r>
              <a:rPr lang="en-US" dirty="0"/>
              <a:t>) cannot be an element in R.</a:t>
            </a:r>
            <a:endParaRPr lang="en-US" dirty="0">
              <a:latin typeface="Cambria Math"/>
              <a:ea typeface="Cambria Math"/>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x-none" b="1" dirty="0"/>
          </a:p>
        </p:txBody>
      </p:sp>
      <p:pic>
        <p:nvPicPr>
          <p:cNvPr id="7" name="Content Placeholder 3">
            <a:extLst>
              <a:ext uri="{FF2B5EF4-FFF2-40B4-BE49-F238E27FC236}">
                <a16:creationId xmlns:a16="http://schemas.microsoft.com/office/drawing/2014/main" xmlns="" id="{1FF27814-4309-49CF-984B-34C7668575CC}"/>
              </a:ext>
            </a:extLst>
          </p:cNvPr>
          <p:cNvPicPr>
            <a:picLocks noChangeAspect="1"/>
          </p:cNvPicPr>
          <p:nvPr/>
        </p:nvPicPr>
        <p:blipFill>
          <a:blip r:embed="rId2"/>
          <a:stretch>
            <a:fillRect/>
          </a:stretch>
        </p:blipFill>
        <p:spPr>
          <a:xfrm>
            <a:off x="182880" y="2911412"/>
            <a:ext cx="6674535" cy="1922628"/>
          </a:xfrm>
          <a:prstGeom prst="rect">
            <a:avLst/>
          </a:prstGeom>
        </p:spPr>
      </p:pic>
      <p:pic>
        <p:nvPicPr>
          <p:cNvPr id="8" name="Picture 7">
            <a:extLst>
              <a:ext uri="{FF2B5EF4-FFF2-40B4-BE49-F238E27FC236}">
                <a16:creationId xmlns:a16="http://schemas.microsoft.com/office/drawing/2014/main" xmlns="" id="{D81F3419-A5E9-4A80-BEF7-4E875BFB3B83}"/>
              </a:ext>
            </a:extLst>
          </p:cNvPr>
          <p:cNvPicPr>
            <a:picLocks noChangeAspect="1"/>
          </p:cNvPicPr>
          <p:nvPr/>
        </p:nvPicPr>
        <p:blipFill>
          <a:blip r:embed="rId3"/>
          <a:stretch>
            <a:fillRect/>
          </a:stretch>
        </p:blipFill>
        <p:spPr>
          <a:xfrm>
            <a:off x="182880" y="4834040"/>
            <a:ext cx="6524625" cy="1971675"/>
          </a:xfrm>
          <a:prstGeom prst="rect">
            <a:avLst/>
          </a:prstGeom>
        </p:spPr>
      </p:pic>
      <p:sp>
        <p:nvSpPr>
          <p:cNvPr id="9" name="TextBox 8">
            <a:extLst>
              <a:ext uri="{FF2B5EF4-FFF2-40B4-BE49-F238E27FC236}">
                <a16:creationId xmlns:a16="http://schemas.microsoft.com/office/drawing/2014/main" xmlns="" id="{82BA9913-8AD6-45BB-AD42-2B1732F3F186}"/>
              </a:ext>
            </a:extLst>
          </p:cNvPr>
          <p:cNvSpPr txBox="1"/>
          <p:nvPr/>
        </p:nvSpPr>
        <p:spPr>
          <a:xfrm>
            <a:off x="6887895" y="3264068"/>
            <a:ext cx="2179904" cy="1015663"/>
          </a:xfrm>
          <a:prstGeom prst="rect">
            <a:avLst/>
          </a:prstGeom>
          <a:noFill/>
          <a:ln>
            <a:solidFill>
              <a:schemeClr val="accent1"/>
            </a:solidFill>
          </a:ln>
        </p:spPr>
        <p:txBody>
          <a:bodyPr wrap="square" rtlCol="0">
            <a:spAutoFit/>
          </a:bodyPr>
          <a:lstStyle/>
          <a:p>
            <a:r>
              <a:rPr lang="en-US" sz="2000" dirty="0"/>
              <a:t>Asymmetry = </a:t>
            </a:r>
            <a:r>
              <a:rPr lang="en-US" sz="2000" dirty="0" err="1"/>
              <a:t>Antisymmetry</a:t>
            </a:r>
            <a:r>
              <a:rPr lang="en-US" sz="2000" dirty="0"/>
              <a:t> + </a:t>
            </a:r>
            <a:r>
              <a:rPr lang="en-US" sz="2000" dirty="0" err="1"/>
              <a:t>Irreflexivity</a:t>
            </a:r>
            <a:endParaRPr lang="en-US" sz="2000" dirty="0"/>
          </a:p>
        </p:txBody>
      </p:sp>
    </p:spTree>
    <p:extLst>
      <p:ext uri="{BB962C8B-B14F-4D97-AF65-F5344CB8AC3E}">
        <p14:creationId xmlns:p14="http://schemas.microsoft.com/office/powerpoint/2010/main" val="17333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A6F524FE-45ED-4690-A6C5-72EA67CF2897}"/>
              </a:ext>
            </a:extLst>
          </p:cNvPr>
          <p:cNvSpPr>
            <a:spLocks noGrp="1"/>
          </p:cNvSpPr>
          <p:nvPr>
            <p:ph type="title"/>
          </p:nvPr>
        </p:nvSpPr>
        <p:spPr>
          <a:xfrm>
            <a:off x="457200" y="704850"/>
            <a:ext cx="8229600" cy="590550"/>
          </a:xfrm>
        </p:spPr>
        <p:txBody>
          <a:bodyPr>
            <a:normAutofit fontScale="90000"/>
          </a:bodyPr>
          <a:lstStyle/>
          <a:p>
            <a:r>
              <a:rPr lang="en-US" dirty="0"/>
              <a:t>Asymmetric Relations</a:t>
            </a:r>
            <a:endParaRPr lang="x-none" dirty="0"/>
          </a:p>
        </p:txBody>
      </p:sp>
      <p:sp>
        <p:nvSpPr>
          <p:cNvPr id="10" name="Content Placeholder 9">
            <a:extLst>
              <a:ext uri="{FF2B5EF4-FFF2-40B4-BE49-F238E27FC236}">
                <a16:creationId xmlns:a16="http://schemas.microsoft.com/office/drawing/2014/main" xmlns="" id="{9941C27A-665D-44A0-A439-20231685EF51}"/>
              </a:ext>
            </a:extLst>
          </p:cNvPr>
          <p:cNvSpPr>
            <a:spLocks noGrp="1"/>
          </p:cNvSpPr>
          <p:nvPr>
            <p:ph idx="1"/>
          </p:nvPr>
        </p:nvSpPr>
        <p:spPr>
          <a:xfrm>
            <a:off x="152400" y="1295400"/>
            <a:ext cx="8686800" cy="5029200"/>
          </a:xfrm>
        </p:spPr>
        <p:txBody>
          <a:bodyPr>
            <a:normAutofit lnSpcReduction="10000"/>
          </a:bodyPr>
          <a:lstStyle/>
          <a:p>
            <a:r>
              <a:rPr lang="en-US" b="1" dirty="0"/>
              <a:t>EXAMPLE</a:t>
            </a:r>
            <a:r>
              <a:rPr lang="en-US" dirty="0"/>
              <a:t>: Let A = {1, 2, 3, 4} and determine whether relations R1, R2 and R3 are Asymmetric?</a:t>
            </a:r>
          </a:p>
          <a:p>
            <a:pPr marL="0" indent="0">
              <a:buNone/>
            </a:pPr>
            <a:r>
              <a:rPr lang="pt-BR" dirty="0"/>
              <a:t>	R1 = {(1,1), (1,2), (2,1), (2,2), (3,4), (4,1), (4,4)}</a:t>
            </a:r>
          </a:p>
          <a:p>
            <a:pPr marL="0" indent="0">
              <a:buNone/>
            </a:pPr>
            <a:r>
              <a:rPr lang="pt-BR" dirty="0"/>
              <a:t>	R2 = {(1,2),(2,3),(3,4)}</a:t>
            </a:r>
          </a:p>
          <a:p>
            <a:pPr marL="0" indent="0">
              <a:buNone/>
            </a:pPr>
            <a:r>
              <a:rPr lang="pt-BR" dirty="0"/>
              <a:t>	R3 = {(2,3),(3,3),(3,4)} </a:t>
            </a:r>
          </a:p>
          <a:p>
            <a:pPr marL="0" indent="0">
              <a:buNone/>
            </a:pPr>
            <a:r>
              <a:rPr lang="en-US" b="1" dirty="0"/>
              <a:t>Solution:</a:t>
            </a:r>
            <a:endParaRPr lang="x-none" b="1" dirty="0"/>
          </a:p>
          <a:p>
            <a:r>
              <a:rPr lang="en-US" dirty="0"/>
              <a:t>R1 is not Asymmetric since R1 is neither Antisymmetric nor Irreflexive.</a:t>
            </a:r>
          </a:p>
          <a:p>
            <a:r>
              <a:rPr lang="en-US" dirty="0"/>
              <a:t>R2 is Asymmetric since R2 is both Antisymmetric and Irreflexive. </a:t>
            </a:r>
          </a:p>
          <a:p>
            <a:r>
              <a:rPr lang="en-US" dirty="0"/>
              <a:t>R3 is not Asymmetric since it is Antisymmetric but not irreflexive.</a:t>
            </a:r>
          </a:p>
          <a:p>
            <a:endParaRPr lang="x-none" dirty="0"/>
          </a:p>
        </p:txBody>
      </p:sp>
    </p:spTree>
    <p:extLst>
      <p:ext uri="{BB962C8B-B14F-4D97-AF65-F5344CB8AC3E}">
        <p14:creationId xmlns:p14="http://schemas.microsoft.com/office/powerpoint/2010/main" val="8501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079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xmlns="" id="{47BCE06C-500D-44B6-927C-B2761417DFD9}"/>
              </a:ext>
            </a:extLst>
          </p:cNvPr>
          <p:cNvSpPr txBox="1">
            <a:spLocks noGrp="1" noChangeArrowheads="1"/>
          </p:cNvSpPr>
          <p:nvPr>
            <p:ph idx="1"/>
          </p:nvPr>
        </p:nvSpPr>
        <p:spPr bwMode="auto">
          <a:xfrm>
            <a:off x="228600" y="990601"/>
            <a:ext cx="8839200" cy="53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marL="0" indent="0">
              <a:buNone/>
            </a:pPr>
            <a:r>
              <a:rPr lang="en-US" dirty="0">
                <a:latin typeface="Arial" panose="020B0604020202020204" pitchFamily="34" charset="0"/>
                <a:cs typeface="Arial" panose="020B0604020202020204" pitchFamily="34" charset="0"/>
              </a:rPr>
              <a:t>Consider the following relations on {1</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p>
          <a:p>
            <a:pPr marL="0" indent="0">
              <a:buNone/>
            </a:pPr>
            <a:endParaRPr lang="en-US" dirty="0">
              <a:latin typeface="Arial" panose="020B0604020202020204" pitchFamily="34" charset="0"/>
              <a:cs typeface="Arial" panose="020B0604020202020204" pitchFamily="34" charset="0"/>
            </a:endParaRP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1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2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3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4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5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en-US"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6 = {</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a:t>
            </a:r>
          </a:p>
          <a:p>
            <a:pPr marL="0" indent="0">
              <a:buNone/>
            </a:pPr>
            <a:endParaRPr lang="en-US" i="1"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Determine which of these relation are Reflexive, Symmetric, Transitive, Antisymmetric, Irreflexive and Asymmetric.</a:t>
            </a:r>
          </a:p>
        </p:txBody>
      </p:sp>
    </p:spTree>
    <p:extLst>
      <p:ext uri="{BB962C8B-B14F-4D97-AF65-F5344CB8AC3E}">
        <p14:creationId xmlns:p14="http://schemas.microsoft.com/office/powerpoint/2010/main" val="3101668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29900"/>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457980"/>
            <a:ext cx="8229600" cy="4866620"/>
          </a:xfrm>
        </p:spPr>
        <p:txBody>
          <a:bodyPr>
            <a:normAutofit/>
          </a:bodyPr>
          <a:lstStyle/>
          <a:p>
            <a:pPr marL="0" indent="0">
              <a:buNone/>
            </a:pPr>
            <a:r>
              <a:rPr lang="en-US" dirty="0"/>
              <a:t>As R is a subsets of A x B, the set operations can be applied</a:t>
            </a:r>
          </a:p>
          <a:p>
            <a:r>
              <a:rPr lang="en-US" dirty="0"/>
              <a:t> Union (U)</a:t>
            </a:r>
          </a:p>
          <a:p>
            <a:r>
              <a:rPr lang="en-US" dirty="0"/>
              <a:t> Intersection (∩)</a:t>
            </a:r>
          </a:p>
          <a:p>
            <a:r>
              <a:rPr lang="en-US" dirty="0"/>
              <a:t> Difference (-)</a:t>
            </a:r>
          </a:p>
          <a:p>
            <a:r>
              <a:rPr lang="en-US" dirty="0"/>
              <a:t> Symmetric Complement (⊕)</a:t>
            </a:r>
          </a:p>
          <a:p>
            <a:pPr marL="0" indent="0">
              <a:buNone/>
            </a:pPr>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 </a:t>
            </a:r>
            <a:r>
              <a:rPr lang="en-US" dirty="0"/>
              <a:t>and</a:t>
            </a:r>
            <a:r>
              <a:rPr lang="en-US" i="1" dirty="0"/>
              <a:t> R</a:t>
            </a:r>
            <a:r>
              <a:rPr lang="en-US" i="1" baseline="-25000" dirty="0">
                <a:latin typeface="Cambria Math" pitchFamily="18" charset="0"/>
                <a:ea typeface="Cambria Math" pitchFamily="18" charset="0"/>
              </a:rPr>
              <a:t>1 </a:t>
            </a:r>
            <a:r>
              <a:rPr lang="en-US" dirty="0"/>
              <a:t>⊕ </a:t>
            </a:r>
            <a:r>
              <a:rPr lang="en-US" i="1" dirty="0"/>
              <a:t>R</a:t>
            </a:r>
            <a:r>
              <a:rPr lang="en-US" i="1" baseline="-25000" dirty="0">
                <a:latin typeface="Cambria Math" pitchFamily="18" charset="0"/>
                <a:ea typeface="Cambria Math" pitchFamily="18" charset="0"/>
              </a:rPr>
              <a:t>2</a:t>
            </a:r>
            <a:r>
              <a:rPr lang="en-US" dirty="0"/>
              <a:t>.</a:t>
            </a:r>
          </a:p>
          <a:p>
            <a:endParaRPr lang="en-US" dirty="0"/>
          </a:p>
        </p:txBody>
      </p:sp>
    </p:spTree>
    <p:extLst>
      <p:ext uri="{BB962C8B-B14F-4D97-AF65-F5344CB8AC3E}">
        <p14:creationId xmlns:p14="http://schemas.microsoft.com/office/powerpoint/2010/main" val="41692976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524000"/>
            <a:ext cx="8229600" cy="4800600"/>
          </a:xfrm>
        </p:spPr>
        <p:txBody>
          <a:bodyPr>
            <a:normAutofit/>
          </a:bodyPr>
          <a:lstStyle/>
          <a:p>
            <a:pPr marL="0" indent="0">
              <a:buNone/>
            </a:pPr>
            <a:r>
              <a:rPr lang="en-US" sz="2800" dirty="0">
                <a:solidFill>
                  <a:srgbClr val="000000"/>
                </a:solidFill>
                <a:latin typeface="~FPBCE"/>
              </a:rPr>
              <a:t>Given, </a:t>
            </a:r>
            <a:r>
              <a:rPr lang="en-US" sz="2800" dirty="0">
                <a:solidFill>
                  <a:srgbClr val="FF0000"/>
                </a:solidFill>
                <a:latin typeface="~FPBCE"/>
              </a:rPr>
              <a:t>A = {1,2,3}</a:t>
            </a:r>
            <a:r>
              <a:rPr lang="en-US" sz="2800" dirty="0">
                <a:solidFill>
                  <a:srgbClr val="000000"/>
                </a:solidFill>
                <a:latin typeface="~FPBCE"/>
              </a:rPr>
              <a:t>, </a:t>
            </a:r>
            <a:r>
              <a:rPr lang="en-US" sz="2800" dirty="0">
                <a:solidFill>
                  <a:srgbClr val="FF0000"/>
                </a:solidFill>
                <a:latin typeface="~FPBCE"/>
              </a:rPr>
              <a:t>B = {1,2,3,4}	</a:t>
            </a:r>
          </a:p>
          <a:p>
            <a:pPr marL="0" indent="0">
              <a:buNone/>
            </a:pPr>
            <a:r>
              <a:rPr lang="en-US" sz="2800" dirty="0">
                <a:solidFill>
                  <a:srgbClr val="FF0000"/>
                </a:solidFill>
                <a:latin typeface="~FPBCE"/>
              </a:rPr>
              <a:t>	</a:t>
            </a:r>
            <a:r>
              <a:rPr lang="en-US" sz="2600" dirty="0">
                <a:solidFill>
                  <a:srgbClr val="FF0000"/>
                </a:solidFill>
                <a:latin typeface="~FPBCE"/>
              </a:rPr>
              <a:t>R</a:t>
            </a:r>
            <a:r>
              <a:rPr lang="en-US" sz="1600" dirty="0">
                <a:solidFill>
                  <a:srgbClr val="FF0000"/>
                </a:solidFill>
                <a:latin typeface="~FPBCE"/>
              </a:rPr>
              <a:t>1 </a:t>
            </a:r>
            <a:r>
              <a:rPr lang="en-US" sz="2600" dirty="0">
                <a:solidFill>
                  <a:srgbClr val="FF0000"/>
                </a:solidFill>
                <a:latin typeface="~FPBCE"/>
              </a:rPr>
              <a:t>= {(1,1),(2,2),(3,3)},</a:t>
            </a:r>
          </a:p>
          <a:p>
            <a:pPr marL="0" indent="0">
              <a:buNone/>
            </a:pPr>
            <a:r>
              <a:rPr lang="pt-BR" sz="2800" dirty="0">
                <a:solidFill>
                  <a:srgbClr val="FF0000"/>
                </a:solidFill>
                <a:latin typeface="~FPBCE"/>
              </a:rPr>
              <a:t>	R</a:t>
            </a:r>
            <a:r>
              <a:rPr lang="pt-BR" sz="1800" dirty="0">
                <a:solidFill>
                  <a:srgbClr val="FF0000"/>
                </a:solidFill>
                <a:latin typeface="~FPBCE"/>
              </a:rPr>
              <a:t>2 </a:t>
            </a:r>
            <a:r>
              <a:rPr lang="pt-BR" sz="2800" dirty="0">
                <a:solidFill>
                  <a:srgbClr val="FF0000"/>
                </a:solidFill>
                <a:latin typeface="~FPBCE"/>
              </a:rPr>
              <a:t>= {(1,1),(1,2),(1,3),(1,4)}</a:t>
            </a: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U R</a:t>
            </a:r>
            <a:r>
              <a:rPr lang="en-US" sz="1800" dirty="0">
                <a:solidFill>
                  <a:srgbClr val="000000"/>
                </a:solidFill>
                <a:latin typeface="~FPBCE"/>
              </a:rPr>
              <a:t>2 </a:t>
            </a:r>
            <a:r>
              <a:rPr lang="en-US" sz="2800" dirty="0">
                <a:solidFill>
                  <a:srgbClr val="000000"/>
                </a:solidFill>
                <a:latin typeface="~FPBCE"/>
              </a:rPr>
              <a:t>=</a:t>
            </a:r>
            <a:r>
              <a:rPr lang="x-none" sz="2800" dirty="0">
                <a:solidFill>
                  <a:srgbClr val="0000FF"/>
                </a:solidFill>
                <a:latin typeface="~FPBCE"/>
              </a:rPr>
              <a:t> {(1,1),(1,2),(1,3),(1,4),(2,2),(3,3)}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{(1,1)}</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R</a:t>
            </a:r>
            <a:r>
              <a:rPr lang="en-US" sz="1800" dirty="0">
                <a:solidFill>
                  <a:srgbClr val="000000"/>
                </a:solidFill>
                <a:latin typeface="~FPBCE"/>
              </a:rPr>
              <a:t>1 </a:t>
            </a:r>
            <a:r>
              <a:rPr lang="en-US" sz="2800" dirty="0">
                <a:solidFill>
                  <a:srgbClr val="000000"/>
                </a:solidFill>
                <a:latin typeface="~FPBCE"/>
              </a:rPr>
              <a:t>= </a:t>
            </a:r>
            <a:r>
              <a:rPr lang="x-none" sz="2800" dirty="0">
                <a:solidFill>
                  <a:srgbClr val="0000FF"/>
                </a:solidFill>
                <a:latin typeface="~FPBCE"/>
              </a:rPr>
              <a:t>{(1,2),(1,3),(1,4)}</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C6E"/>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{(1,2),(1,3),(1,4),(2,2),(3,3)}</a:t>
            </a:r>
            <a:endParaRPr lang="en-US" sz="2800" dirty="0"/>
          </a:p>
          <a:p>
            <a:endParaRPr lang="x-none" sz="2800" dirty="0">
              <a:solidFill>
                <a:srgbClr val="0000FF"/>
              </a:solidFill>
              <a:latin typeface="~FPB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Relations</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Relations</a:t>
            </a:r>
          </a:p>
          <a:p>
            <a:pPr lvl="1"/>
            <a:r>
              <a:rPr lang="en-US" dirty="0"/>
              <a:t>Antisymmetric Relations</a:t>
            </a:r>
          </a:p>
          <a:p>
            <a:pPr lvl="1"/>
            <a:r>
              <a:rPr lang="en-US" dirty="0"/>
              <a:t>Transitive Relations</a:t>
            </a:r>
          </a:p>
          <a:p>
            <a:pPr lvl="1"/>
            <a:r>
              <a:rPr lang="en-US" dirty="0"/>
              <a:t>Irreflexive Relations</a:t>
            </a:r>
          </a:p>
          <a:p>
            <a:pPr lvl="1"/>
            <a:r>
              <a:rPr lang="en-US" dirty="0"/>
              <a:t>Asymmetric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CA447-2D94-4F04-8543-CA6E8A525B1A}"/>
              </a:ext>
            </a:extLst>
          </p:cNvPr>
          <p:cNvSpPr>
            <a:spLocks noGrp="1"/>
          </p:cNvSpPr>
          <p:nvPr>
            <p:ph type="title"/>
          </p:nvPr>
        </p:nvSpPr>
        <p:spPr>
          <a:xfrm>
            <a:off x="457200" y="704088"/>
            <a:ext cx="8229600" cy="591312"/>
          </a:xfrm>
        </p:spPr>
        <p:txBody>
          <a:bodyPr>
            <a:normAutofit fontScale="90000"/>
          </a:bodyPr>
          <a:lstStyle/>
          <a:p>
            <a:r>
              <a:rPr lang="en-US" dirty="0"/>
              <a:t>Composition of Relations</a:t>
            </a:r>
            <a:endParaRPr lang="x-none" dirty="0"/>
          </a:p>
        </p:txBody>
      </p:sp>
      <p:sp>
        <p:nvSpPr>
          <p:cNvPr id="3" name="Content Placeholder 2">
            <a:extLst>
              <a:ext uri="{FF2B5EF4-FFF2-40B4-BE49-F238E27FC236}">
                <a16:creationId xmlns:a16="http://schemas.microsoft.com/office/drawing/2014/main" xmlns="" id="{962959D4-A7CE-4C76-8450-86A7174B39B1}"/>
              </a:ext>
            </a:extLst>
          </p:cNvPr>
          <p:cNvSpPr>
            <a:spLocks noGrp="1"/>
          </p:cNvSpPr>
          <p:nvPr>
            <p:ph idx="1"/>
          </p:nvPr>
        </p:nvSpPr>
        <p:spPr>
          <a:xfrm>
            <a:off x="76200" y="1447800"/>
            <a:ext cx="8991600" cy="5181600"/>
          </a:xfrm>
        </p:spPr>
        <p:txBody>
          <a:bodyPr/>
          <a:lstStyle/>
          <a:p>
            <a:pPr marL="0" indent="0">
              <a:buNone/>
            </a:pPr>
            <a:r>
              <a:rPr lang="en-US" dirty="0"/>
              <a:t>What is the composite of the relations R and S, where</a:t>
            </a:r>
          </a:p>
          <a:p>
            <a:r>
              <a:rPr lang="en-US" dirty="0"/>
              <a:t>R is the relation from </a:t>
            </a:r>
            <a:r>
              <a:rPr lang="en-US" b="1" dirty="0"/>
              <a:t>{1,2,3} </a:t>
            </a:r>
            <a:r>
              <a:rPr lang="en-US" dirty="0"/>
              <a:t>to </a:t>
            </a:r>
            <a:r>
              <a:rPr lang="en-US" b="1" dirty="0"/>
              <a:t>{1,2,3,4} </a:t>
            </a:r>
            <a:r>
              <a:rPr lang="en-US" dirty="0"/>
              <a:t>with</a:t>
            </a:r>
          </a:p>
          <a:p>
            <a:pPr marL="0" indent="0">
              <a:buNone/>
            </a:pPr>
            <a:r>
              <a:rPr lang="pt-BR" dirty="0"/>
              <a:t>	R = {(1,1),(1,4),(2,3),(3,1),(3,4)}</a:t>
            </a:r>
          </a:p>
          <a:p>
            <a:r>
              <a:rPr lang="en-US" dirty="0"/>
              <a:t> S is the relation from </a:t>
            </a:r>
            <a:r>
              <a:rPr lang="en-US" b="1" dirty="0"/>
              <a:t>{1,2,3,4} </a:t>
            </a:r>
            <a:r>
              <a:rPr lang="en-US" dirty="0"/>
              <a:t>to </a:t>
            </a:r>
            <a:r>
              <a:rPr lang="en-US" b="1" dirty="0"/>
              <a:t>{0,1,2} </a:t>
            </a:r>
            <a:r>
              <a:rPr lang="en-US" dirty="0"/>
              <a:t>with</a:t>
            </a:r>
          </a:p>
          <a:p>
            <a:pPr marL="0" indent="0">
              <a:buNone/>
            </a:pPr>
            <a:r>
              <a:rPr lang="en-US" dirty="0"/>
              <a:t>	S = {(1,0),(1,2),(2,0),(3,1),(3,2),(4,1)}?</a:t>
            </a:r>
          </a:p>
          <a:p>
            <a:r>
              <a:rPr lang="en-US" dirty="0"/>
              <a:t> S o R = {</a:t>
            </a:r>
            <a:r>
              <a:rPr lang="x-none" dirty="0"/>
              <a:t>(1,0),(1,2),(1,1), (2,2</a:t>
            </a:r>
            <a:r>
              <a:rPr lang="x-none" dirty="0" smtClean="0"/>
              <a:t>),(</a:t>
            </a:r>
            <a:r>
              <a:rPr lang="x-none" dirty="0"/>
              <a:t>2,1), </a:t>
            </a:r>
            <a:r>
              <a:rPr lang="en-US" smtClean="0"/>
              <a:t>(</a:t>
            </a:r>
            <a:r>
              <a:rPr lang="x-none" smtClean="0"/>
              <a:t>3,0</a:t>
            </a:r>
            <a:r>
              <a:rPr lang="x-none" dirty="0"/>
              <a:t>),(3,2),(3,1)</a:t>
            </a:r>
            <a:r>
              <a:rPr lang="en-US" dirty="0"/>
              <a:t>}</a:t>
            </a:r>
          </a:p>
          <a:p>
            <a:endParaRPr lang="x-none" dirty="0"/>
          </a:p>
        </p:txBody>
      </p:sp>
      <p:pic>
        <p:nvPicPr>
          <p:cNvPr id="4" name="Picture 3">
            <a:extLst>
              <a:ext uri="{FF2B5EF4-FFF2-40B4-BE49-F238E27FC236}">
                <a16:creationId xmlns:a16="http://schemas.microsoft.com/office/drawing/2014/main" xmlns="" id="{31B5C2BE-DA23-464D-B9D2-F29481B8EA00}"/>
              </a:ext>
            </a:extLst>
          </p:cNvPr>
          <p:cNvPicPr>
            <a:picLocks noChangeAspect="1"/>
          </p:cNvPicPr>
          <p:nvPr/>
        </p:nvPicPr>
        <p:blipFill>
          <a:blip r:embed="rId2"/>
          <a:stretch>
            <a:fillRect/>
          </a:stretch>
        </p:blipFill>
        <p:spPr>
          <a:xfrm>
            <a:off x="914400" y="4357687"/>
            <a:ext cx="6543675" cy="2105025"/>
          </a:xfrm>
          <a:prstGeom prst="rect">
            <a:avLst/>
          </a:prstGeom>
        </p:spPr>
      </p:pic>
    </p:spTree>
    <p:extLst>
      <p:ext uri="{BB962C8B-B14F-4D97-AF65-F5344CB8AC3E}">
        <p14:creationId xmlns:p14="http://schemas.microsoft.com/office/powerpoint/2010/main" val="19793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964E7321-C89F-4EC9-94BF-3EE5FBD9DCF5}"/>
                  </a:ext>
                </a:extLst>
              </p:cNvPr>
              <p:cNvSpPr>
                <a:spLocks noGrp="1"/>
              </p:cNvSpPr>
              <p:nvPr>
                <p:ph idx="1"/>
              </p:nvPr>
            </p:nvSpPr>
            <p:spPr>
              <a:xfrm>
                <a:off x="304800" y="1295400"/>
                <a:ext cx="8382000" cy="5181600"/>
              </a:xfrm>
            </p:spPr>
            <p:txBody>
              <a:bodyPr/>
              <a:lstStyle/>
              <a:p>
                <a:pPr marL="0" indent="0" algn="just">
                  <a:buNone/>
                </a:pPr>
                <a:r>
                  <a:rPr lang="en-US" dirty="0"/>
                  <a:t>Let R be a relation from A to B. The inverse relation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−1 </m:t>
                        </m:r>
                      </m:sup>
                    </m:sSup>
                  </m:oMath>
                </a14:m>
                <a:r>
                  <a:rPr lang="en-US" dirty="0"/>
                  <a:t>from B to A is defined as:</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𝑅</m:t>
                        </m:r>
                      </m:e>
                      <m:sup>
                        <m:r>
                          <a:rPr lang="en-US" i="1">
                            <a:latin typeface="Cambria Math" panose="02040503050406030204" pitchFamily="18" charset="0"/>
                          </a:rPr>
                          <m:t>−1</m:t>
                        </m:r>
                      </m:sup>
                    </m:sSup>
                    <m:r>
                      <a:rPr lang="en-US" i="1">
                        <a:latin typeface="Cambria Math" panose="02040503050406030204" pitchFamily="18" charset="0"/>
                      </a:rPr>
                      <m:t> </m:t>
                    </m:r>
                  </m:oMath>
                </a14:m>
                <a:r>
                  <a:rPr lang="pt-BR" dirty="0"/>
                  <a:t>= {(b,a) ∈B×A | (a,b) ∈R}</a:t>
                </a:r>
              </a:p>
              <a:p>
                <a:pPr marL="0" indent="0">
                  <a:buNone/>
                </a:pPr>
                <a:r>
                  <a:rPr lang="en-US" dirty="0"/>
                  <a:t>More simply, the inverse relation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of R is obtained by interchanging the elements of all the ordered pairs in R.</a:t>
                </a:r>
              </a:p>
              <a:p>
                <a:r>
                  <a:rPr lang="en-US" b="1" dirty="0"/>
                  <a:t>Example</a:t>
                </a:r>
              </a:p>
              <a:p>
                <a:pPr marL="0" indent="0">
                  <a:buNone/>
                </a:pPr>
                <a:r>
                  <a:rPr lang="es-ES" dirty="0"/>
                  <a:t> X = {a, b, c} and Y={1, 2}</a:t>
                </a:r>
              </a:p>
              <a:p>
                <a:pPr marL="0" indent="0">
                  <a:buNone/>
                </a:pPr>
                <a:r>
                  <a:rPr lang="pt-BR" dirty="0"/>
                  <a:t>	 R = {(a, 1), (b, 2), (c, 1)}</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a:t>
                </a:r>
                <a:r>
                  <a:rPr lang="pt-BR" dirty="0"/>
                  <a:t> {(1, a), (2, b), (1, c)}</a:t>
                </a:r>
                <a:endParaRPr lang="x-none" dirty="0"/>
              </a:p>
            </p:txBody>
          </p:sp>
        </mc:Choice>
        <mc:Fallback xmlns="">
          <p:sp>
            <p:nvSpPr>
              <p:cNvPr id="3" name="Content Placeholder 2">
                <a:extLst>
                  <a:ext uri="{FF2B5EF4-FFF2-40B4-BE49-F238E27FC236}">
                    <a16:creationId xmlns:a16="http://schemas.microsoft.com/office/drawing/2014/main" id="{964E7321-C89F-4EC9-94BF-3EE5FBD9DCF5}"/>
                  </a:ext>
                </a:extLst>
              </p:cNvPr>
              <p:cNvSpPr>
                <a:spLocks noGrp="1" noRot="1" noChangeAspect="1" noMove="1" noResize="1" noEditPoints="1" noAdjustHandles="1" noChangeArrowheads="1" noChangeShapeType="1" noTextEdit="1"/>
              </p:cNvSpPr>
              <p:nvPr>
                <p:ph idx="1"/>
              </p:nvPr>
            </p:nvSpPr>
            <p:spPr>
              <a:xfrm>
                <a:off x="304800" y="1295400"/>
                <a:ext cx="8382000" cy="5181600"/>
              </a:xfrm>
              <a:blipFill>
                <a:blip r:embed="rId2"/>
                <a:stretch>
                  <a:fillRect l="-1309" t="-1059" r="-1309"/>
                </a:stretch>
              </a:blipFill>
            </p:spPr>
            <p:txBody>
              <a:bodyPr/>
              <a:lstStyle/>
              <a:p>
                <a:r>
                  <a:rPr lang="en-PK">
                    <a:noFill/>
                  </a:rPr>
                  <a:t> </a:t>
                </a:r>
              </a:p>
            </p:txBody>
          </p:sp>
        </mc:Fallback>
      </mc:AlternateContent>
    </p:spTree>
    <p:extLst>
      <p:ext uri="{BB962C8B-B14F-4D97-AF65-F5344CB8AC3E}">
        <p14:creationId xmlns:p14="http://schemas.microsoft.com/office/powerpoint/2010/main" val="3553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p:sp>
        <p:nvSpPr>
          <p:cNvPr id="3" name="Content Placeholder 2">
            <a:extLst>
              <a:ext uri="{FF2B5EF4-FFF2-40B4-BE49-F238E27FC236}">
                <a16:creationId xmlns:a16="http://schemas.microsoft.com/office/drawing/2014/main" xmlns="" id="{964E7321-C89F-4EC9-94BF-3EE5FBD9DCF5}"/>
              </a:ext>
            </a:extLst>
          </p:cNvPr>
          <p:cNvSpPr>
            <a:spLocks noGrp="1"/>
          </p:cNvSpPr>
          <p:nvPr>
            <p:ph idx="1"/>
          </p:nvPr>
        </p:nvSpPr>
        <p:spPr>
          <a:xfrm>
            <a:off x="228600" y="1295400"/>
            <a:ext cx="5334000" cy="5410200"/>
          </a:xfrm>
        </p:spPr>
        <p:txBody>
          <a:bodyPr/>
          <a:lstStyle/>
          <a:p>
            <a:pPr marL="0" indent="0">
              <a:buNone/>
            </a:pPr>
            <a:endParaRPr lang="en-US" dirty="0"/>
          </a:p>
          <a:p>
            <a:pPr marL="0" indent="0">
              <a:buNone/>
            </a:pPr>
            <a:r>
              <a:rPr lang="en-US" dirty="0"/>
              <a:t>The relation </a:t>
            </a:r>
          </a:p>
          <a:p>
            <a:pPr marL="0" indent="0">
              <a:buNone/>
            </a:pPr>
            <a:r>
              <a:rPr lang="en-US" dirty="0"/>
              <a:t>R = {(2,2), (2,6), (2,8), (3,6), (4,8)} is represented by the arrow diagram.</a:t>
            </a:r>
          </a:p>
          <a:p>
            <a:pPr marL="0" indent="0">
              <a:buNone/>
            </a:pPr>
            <a:endParaRPr lang="en-US" dirty="0"/>
          </a:p>
          <a:p>
            <a:pPr marL="0" indent="0">
              <a:buNone/>
            </a:pPr>
            <a:endParaRPr lang="en-US" dirty="0"/>
          </a:p>
          <a:p>
            <a:pPr marL="0" indent="0">
              <a:buNone/>
            </a:pPr>
            <a:r>
              <a:rPr lang="en-US" dirty="0"/>
              <a:t>Then inverse of the above relation can be obtained simply changing the directions of the arrows and hence the diagram is</a:t>
            </a:r>
            <a:endParaRPr lang="x-none" dirty="0"/>
          </a:p>
        </p:txBody>
      </p:sp>
      <p:pic>
        <p:nvPicPr>
          <p:cNvPr id="4" name="Picture 3">
            <a:extLst>
              <a:ext uri="{FF2B5EF4-FFF2-40B4-BE49-F238E27FC236}">
                <a16:creationId xmlns:a16="http://schemas.microsoft.com/office/drawing/2014/main" xmlns="" id="{076870F2-E71A-470D-B7C2-5F8A1CBDA9EA}"/>
              </a:ext>
            </a:extLst>
          </p:cNvPr>
          <p:cNvPicPr>
            <a:picLocks noChangeAspect="1"/>
          </p:cNvPicPr>
          <p:nvPr/>
        </p:nvPicPr>
        <p:blipFill>
          <a:blip r:embed="rId2"/>
          <a:stretch>
            <a:fillRect/>
          </a:stretch>
        </p:blipFill>
        <p:spPr>
          <a:xfrm>
            <a:off x="5867400" y="1295400"/>
            <a:ext cx="2667000" cy="2371725"/>
          </a:xfrm>
          <a:prstGeom prst="rect">
            <a:avLst/>
          </a:prstGeom>
        </p:spPr>
      </p:pic>
      <p:pic>
        <p:nvPicPr>
          <p:cNvPr id="5" name="Picture 4">
            <a:extLst>
              <a:ext uri="{FF2B5EF4-FFF2-40B4-BE49-F238E27FC236}">
                <a16:creationId xmlns:a16="http://schemas.microsoft.com/office/drawing/2014/main" xmlns="" id="{438C8FE0-E6B6-4435-B57A-8711ACFD4CF2}"/>
              </a:ext>
            </a:extLst>
          </p:cNvPr>
          <p:cNvPicPr>
            <a:picLocks noChangeAspect="1"/>
          </p:cNvPicPr>
          <p:nvPr/>
        </p:nvPicPr>
        <p:blipFill>
          <a:blip r:embed="rId3"/>
          <a:stretch>
            <a:fillRect/>
          </a:stretch>
        </p:blipFill>
        <p:spPr>
          <a:xfrm>
            <a:off x="5838093" y="3886201"/>
            <a:ext cx="2666999" cy="2477262"/>
          </a:xfrm>
          <a:prstGeom prst="rect">
            <a:avLst/>
          </a:prstGeom>
        </p:spPr>
      </p:pic>
    </p:spTree>
    <p:extLst>
      <p:ext uri="{BB962C8B-B14F-4D97-AF65-F5344CB8AC3E}">
        <p14:creationId xmlns:p14="http://schemas.microsoft.com/office/powerpoint/2010/main" val="343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Tree>
    <p:extLst>
      <p:ext uri="{BB962C8B-B14F-4D97-AF65-F5344CB8AC3E}">
        <p14:creationId xmlns:p14="http://schemas.microsoft.com/office/powerpoint/2010/main" val="615669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Strings</a:t>
            </a:r>
          </a:p>
        </p:txBody>
      </p:sp>
      <p:sp>
        <p:nvSpPr>
          <p:cNvPr id="3" name="Content Placeholder 2"/>
          <p:cNvSpPr>
            <a:spLocks noGrp="1"/>
          </p:cNvSpPr>
          <p:nvPr>
            <p:ph idx="1"/>
          </p:nvPr>
        </p:nvSpPr>
        <p:spPr>
          <a:xfrm>
            <a:off x="457200" y="1219200"/>
            <a:ext cx="8229600" cy="4998720"/>
          </a:xfrm>
        </p:spPr>
        <p:txBody>
          <a:bodyPr>
            <a:normAutofit fontScale="25000" lnSpcReduction="20000"/>
          </a:bodyPr>
          <a:lstStyle/>
          <a:p>
            <a:pPr>
              <a:buNone/>
            </a:pPr>
            <a:r>
              <a:rPr lang="en-US" b="1" dirty="0"/>
              <a:t>   </a:t>
            </a:r>
            <a:endParaRPr lang="en-US" sz="6000" b="1" dirty="0"/>
          </a:p>
          <a:p>
            <a:pPr>
              <a:buNone/>
            </a:pPr>
            <a:r>
              <a:rPr lang="en-US" sz="6000" b="1" dirty="0"/>
              <a:t>Example</a:t>
            </a:r>
            <a:r>
              <a:rPr lang="en-US" sz="6000" dirty="0"/>
              <a:t>: </a:t>
            </a:r>
          </a:p>
          <a:p>
            <a:pPr>
              <a:buNone/>
            </a:pPr>
            <a:r>
              <a:rPr lang="en-US" sz="6000" dirty="0"/>
              <a:t>	</a:t>
            </a:r>
            <a:r>
              <a:rPr lang="en-US" sz="9600" dirty="0"/>
              <a:t>Suppose that </a:t>
            </a:r>
            <a:r>
              <a:rPr lang="en-US" sz="9600" i="1" dirty="0"/>
              <a:t>R</a:t>
            </a:r>
            <a:r>
              <a:rPr lang="en-US" sz="9600" dirty="0"/>
              <a:t> is the relation on the set of strings of English letters such that </a:t>
            </a:r>
            <a:r>
              <a:rPr lang="en-US" sz="9600" i="1" dirty="0" err="1"/>
              <a:t>aRb</a:t>
            </a:r>
            <a:r>
              <a:rPr lang="en-US" sz="9600" dirty="0"/>
              <a:t> if and only if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where </a:t>
            </a:r>
            <a:r>
              <a:rPr lang="en-US" sz="9600" i="1" dirty="0"/>
              <a:t>l</a:t>
            </a:r>
            <a:r>
              <a:rPr lang="en-US" sz="9600" dirty="0"/>
              <a:t>(</a:t>
            </a:r>
            <a:r>
              <a:rPr lang="en-US" sz="9600" i="1" dirty="0"/>
              <a:t>x</a:t>
            </a:r>
            <a:r>
              <a:rPr lang="en-US" sz="9600" dirty="0"/>
              <a:t>) is the length of the string </a:t>
            </a:r>
            <a:r>
              <a:rPr lang="en-US" sz="9600" i="1" dirty="0"/>
              <a:t>x</a:t>
            </a:r>
            <a:r>
              <a:rPr lang="en-US" sz="9600" dirty="0"/>
              <a:t>. Is </a:t>
            </a:r>
            <a:r>
              <a:rPr lang="en-US" sz="9600" i="1" dirty="0"/>
              <a:t>R</a:t>
            </a:r>
            <a:r>
              <a:rPr lang="en-US" sz="9600" dirty="0"/>
              <a:t> an equivalence relation? </a:t>
            </a:r>
          </a:p>
          <a:p>
            <a:pPr>
              <a:buNone/>
            </a:pPr>
            <a:endParaRPr lang="en-US" sz="9600" dirty="0"/>
          </a:p>
          <a:p>
            <a:pPr>
              <a:buNone/>
            </a:pPr>
            <a:r>
              <a:rPr lang="en-US" sz="9600" dirty="0"/>
              <a:t>    </a:t>
            </a:r>
            <a:r>
              <a:rPr lang="en-US" sz="9600" b="1" dirty="0"/>
              <a:t>Solution</a:t>
            </a:r>
            <a:r>
              <a:rPr lang="en-US" sz="9600" dirty="0"/>
              <a:t>: Show that all of the properties of an equivalence relation hold.</a:t>
            </a:r>
          </a:p>
          <a:p>
            <a:pPr lvl="1"/>
            <a:r>
              <a:rPr lang="en-US" sz="9600" i="1" dirty="0"/>
              <a:t>Reflexivity</a:t>
            </a:r>
            <a:r>
              <a:rPr lang="en-US" sz="9600" dirty="0"/>
              <a:t>: Because</a:t>
            </a:r>
            <a:r>
              <a:rPr lang="en-US" sz="9600" i="1" dirty="0"/>
              <a:t> 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it follows that </a:t>
            </a:r>
            <a:r>
              <a:rPr lang="en-US" sz="9600" i="1" dirty="0" err="1"/>
              <a:t>aRa</a:t>
            </a:r>
            <a:r>
              <a:rPr lang="en-US" sz="9600" dirty="0"/>
              <a:t> for all strings </a:t>
            </a:r>
            <a:r>
              <a:rPr lang="en-US" sz="9600" i="1" dirty="0"/>
              <a:t>a</a:t>
            </a:r>
            <a:r>
              <a:rPr lang="en-US" sz="9600" dirty="0"/>
              <a:t>. </a:t>
            </a:r>
          </a:p>
          <a:p>
            <a:pPr lvl="1"/>
            <a:r>
              <a:rPr lang="en-US" sz="9600" i="1" dirty="0"/>
              <a:t>Symmetry</a:t>
            </a:r>
            <a:r>
              <a:rPr lang="en-US" sz="9600" dirty="0"/>
              <a:t>: Suppose that </a:t>
            </a:r>
            <a:r>
              <a:rPr lang="en-US" sz="9600" i="1" dirty="0" err="1"/>
              <a:t>aRb</a:t>
            </a:r>
            <a:r>
              <a:rPr lang="en-US" sz="9600" i="1" dirty="0"/>
              <a:t>.</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a</a:t>
            </a:r>
            <a:r>
              <a:rPr lang="en-US" sz="9600" dirty="0"/>
              <a:t>) also holds  and </a:t>
            </a:r>
            <a:r>
              <a:rPr lang="en-US" sz="9600" i="1" dirty="0" err="1"/>
              <a:t>bRa</a:t>
            </a:r>
            <a:r>
              <a:rPr lang="en-US" sz="9600" dirty="0"/>
              <a:t>. </a:t>
            </a:r>
          </a:p>
          <a:p>
            <a:pPr lvl="1"/>
            <a:r>
              <a:rPr lang="en-US" sz="9600" i="1" dirty="0"/>
              <a:t>Transitivity</a:t>
            </a:r>
            <a:r>
              <a:rPr lang="en-US" sz="9600" dirty="0"/>
              <a:t>: Suppose that </a:t>
            </a:r>
            <a:r>
              <a:rPr lang="en-US" sz="9600" dirty="0" err="1"/>
              <a:t>a</a:t>
            </a:r>
            <a:r>
              <a:rPr lang="en-US" sz="9600" i="1" dirty="0" err="1"/>
              <a:t>R</a:t>
            </a:r>
            <a:r>
              <a:rPr lang="en-US" sz="9600" dirty="0" err="1"/>
              <a:t>b</a:t>
            </a:r>
            <a:r>
              <a:rPr lang="en-US" sz="9600" i="1" dirty="0"/>
              <a:t> </a:t>
            </a:r>
            <a:r>
              <a:rPr lang="en-US" sz="9600" dirty="0"/>
              <a:t>and </a:t>
            </a:r>
            <a:r>
              <a:rPr lang="en-US" sz="9600" i="1" dirty="0" err="1"/>
              <a:t>bRc</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and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c</a:t>
            </a:r>
            <a:r>
              <a:rPr lang="en-US" sz="9600" dirty="0"/>
              <a:t>),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also holds and </a:t>
            </a:r>
            <a:r>
              <a:rPr lang="en-US" sz="9600" i="1" dirty="0" err="1"/>
              <a:t>aRc</a:t>
            </a:r>
            <a:r>
              <a:rPr lang="en-US" sz="9600" dirty="0"/>
              <a:t>. </a:t>
            </a:r>
          </a:p>
          <a:p>
            <a:pPr>
              <a:buNone/>
            </a:pPr>
            <a:endParaRPr lang="en-US" sz="9600" dirty="0"/>
          </a:p>
          <a:p>
            <a:pPr>
              <a:buNone/>
            </a:pPr>
            <a:endParaRPr lang="en-US" sz="9600"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Congruence Modulo </a:t>
            </a:r>
            <a:r>
              <a:rPr lang="en-US" i="1" dirty="0"/>
              <a:t>m</a:t>
            </a:r>
          </a:p>
        </p:txBody>
      </p:sp>
      <p:sp>
        <p:nvSpPr>
          <p:cNvPr id="3" name="Content Placeholder 2"/>
          <p:cNvSpPr>
            <a:spLocks noGrp="1"/>
          </p:cNvSpPr>
          <p:nvPr>
            <p:ph idx="1"/>
          </p:nvPr>
        </p:nvSpPr>
        <p:spPr>
          <a:xfrm>
            <a:off x="152400" y="1524000"/>
            <a:ext cx="8763000" cy="4800600"/>
          </a:xfrm>
        </p:spPr>
        <p:txBody>
          <a:bodyPr>
            <a:normAutofit fontScale="77500" lnSpcReduction="20000"/>
          </a:bodyPr>
          <a:lstStyle/>
          <a:p>
            <a:pPr algn="just">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lgn="just">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lgn="just">
              <a:buNone/>
            </a:pPr>
            <a:r>
              <a:rPr lang="en-US" dirty="0"/>
              <a:t>    is an equivalence relation on the set of integers.</a:t>
            </a:r>
          </a:p>
          <a:p>
            <a:pPr algn="just">
              <a:buNone/>
            </a:pPr>
            <a:endParaRPr lang="en-US" dirty="0"/>
          </a:p>
          <a:p>
            <a:pPr algn="just">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lgn="just"/>
            <a:r>
              <a:rPr lang="en-US" sz="2600" i="1" dirty="0"/>
              <a:t>Reflexivity</a:t>
            </a: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since </a:t>
            </a:r>
            <a:r>
              <a:rPr lang="en-US" sz="2600" i="1" dirty="0"/>
              <a:t>a</a:t>
            </a:r>
            <a:r>
              <a:rPr lang="en-US" sz="2600" dirty="0"/>
              <a:t> </a:t>
            </a:r>
            <a:r>
              <a:rPr lang="en-US" sz="2600" dirty="0">
                <a:latin typeface="Cambria Math"/>
                <a:ea typeface="Cambria Math"/>
              </a:rPr>
              <a:t>−</a:t>
            </a:r>
            <a:r>
              <a:rPr lang="en-US" sz="2600" dirty="0"/>
              <a:t> </a:t>
            </a:r>
            <a:r>
              <a:rPr lang="en-US" sz="2600" i="1" dirty="0"/>
              <a:t>a </a:t>
            </a:r>
            <a:r>
              <a:rPr lang="en-US" sz="2600" dirty="0"/>
              <a:t>= </a:t>
            </a:r>
            <a:r>
              <a:rPr lang="en-US" sz="2600" dirty="0">
                <a:latin typeface="Cambria Math" pitchFamily="18" charset="0"/>
                <a:ea typeface="Cambria Math" pitchFamily="18" charset="0"/>
              </a:rPr>
              <a:t>0</a:t>
            </a:r>
            <a:r>
              <a:rPr lang="en-US" sz="2600" dirty="0"/>
              <a:t> is divisible by </a:t>
            </a:r>
            <a:r>
              <a:rPr lang="en-US" sz="2600" i="1" dirty="0"/>
              <a:t>m</a:t>
            </a:r>
            <a:r>
              <a:rPr lang="en-US" sz="2600" dirty="0"/>
              <a:t> since              </a:t>
            </a:r>
            <a:r>
              <a:rPr lang="en-US" sz="2600" dirty="0">
                <a:latin typeface="Cambria Math" pitchFamily="18" charset="0"/>
                <a:ea typeface="Cambria Math" pitchFamily="18" charset="0"/>
              </a:rPr>
              <a:t>0</a:t>
            </a:r>
            <a:r>
              <a:rPr lang="en-US" sz="2600" dirty="0"/>
              <a:t> = </a:t>
            </a:r>
            <a:r>
              <a:rPr lang="en-US" sz="2600" dirty="0">
                <a:latin typeface="Cambria Math" pitchFamily="18" charset="0"/>
                <a:ea typeface="Cambria Math" pitchFamily="18" charset="0"/>
              </a:rPr>
              <a:t>0</a:t>
            </a:r>
            <a:r>
              <a:rPr lang="en-US" sz="2600" dirty="0"/>
              <a:t> </a:t>
            </a:r>
            <a:r>
              <a:rPr lang="en-US" sz="2600" dirty="0">
                <a:latin typeface="Cambria Math"/>
                <a:ea typeface="Cambria Math"/>
              </a:rPr>
              <a:t>∙ </a:t>
            </a:r>
            <a:r>
              <a:rPr lang="en-US" sz="2600" i="1" dirty="0"/>
              <a:t>m</a:t>
            </a:r>
            <a:r>
              <a:rPr lang="en-US" sz="2600" dirty="0"/>
              <a:t>.</a:t>
            </a:r>
          </a:p>
          <a:p>
            <a:pPr lvl="1" algn="just"/>
            <a:r>
              <a:rPr lang="en-US" sz="2600" i="1" dirty="0"/>
              <a:t>Symmetry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Then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is divisible by </a:t>
            </a:r>
            <a:r>
              <a:rPr lang="en-US" sz="2600" i="1" dirty="0"/>
              <a:t>m</a:t>
            </a:r>
            <a:r>
              <a:rPr lang="en-US" sz="2600" dirty="0"/>
              <a:t>, and so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a:t>
            </a:r>
            <a:r>
              <a:rPr lang="en-US" sz="2600" dirty="0"/>
              <a:t>, where </a:t>
            </a:r>
            <a:r>
              <a:rPr lang="en-US" sz="2600" i="1" dirty="0"/>
              <a:t>k</a:t>
            </a:r>
            <a:r>
              <a:rPr lang="en-US" sz="2600" dirty="0"/>
              <a:t> is an integer. It follows that</a:t>
            </a:r>
            <a:r>
              <a:rPr lang="en-US" sz="2600" i="1" dirty="0"/>
              <a:t> b</a:t>
            </a:r>
            <a:r>
              <a:rPr lang="en-US" sz="2600" dirty="0"/>
              <a:t> </a:t>
            </a:r>
            <a:r>
              <a:rPr lang="en-US" sz="2600" dirty="0">
                <a:latin typeface="Cambria Math"/>
                <a:ea typeface="Cambria Math"/>
              </a:rPr>
              <a:t>−</a:t>
            </a:r>
            <a:r>
              <a:rPr lang="en-US" sz="2600" dirty="0"/>
              <a:t> </a:t>
            </a:r>
            <a:r>
              <a:rPr lang="en-US" sz="2600" i="1" dirty="0"/>
              <a:t>a</a:t>
            </a:r>
            <a:r>
              <a:rPr lang="en-US" sz="2600" dirty="0"/>
              <a:t> = (</a:t>
            </a:r>
            <a:r>
              <a:rPr lang="en-US" sz="2600" dirty="0">
                <a:latin typeface="Cambria Math"/>
                <a:ea typeface="Cambria Math"/>
              </a:rPr>
              <a:t>− </a:t>
            </a:r>
            <a:r>
              <a:rPr lang="en-US" sz="2600" i="1" dirty="0">
                <a:ea typeface="Cambria Math" pitchFamily="18" charset="0"/>
              </a:rPr>
              <a:t>k</a:t>
            </a:r>
            <a:r>
              <a:rPr lang="en-US" sz="2600" dirty="0">
                <a:ea typeface="Cambria Math" pitchFamily="18" charset="0"/>
              </a:rPr>
              <a:t>)</a:t>
            </a:r>
            <a:r>
              <a:rPr lang="en-US" sz="2600" dirty="0"/>
              <a:t> </a:t>
            </a:r>
            <a:r>
              <a:rPr lang="en-US" sz="2600" i="1" dirty="0"/>
              <a:t>m, so b</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a:t>
            </a:r>
          </a:p>
          <a:p>
            <a:pPr lvl="1" algn="just"/>
            <a:r>
              <a:rPr lang="en-US" sz="2600" i="1" dirty="0"/>
              <a:t>Transitivity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 Then </a:t>
            </a:r>
            <a:r>
              <a:rPr lang="en-US" sz="2600" i="1" dirty="0"/>
              <a:t>m</a:t>
            </a:r>
            <a:r>
              <a:rPr lang="en-US" sz="2600" dirty="0"/>
              <a:t> divides both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Hence, there are integers </a:t>
            </a:r>
            <a:r>
              <a:rPr lang="en-US" sz="2600" i="1" dirty="0"/>
              <a:t>k</a:t>
            </a:r>
            <a:r>
              <a:rPr lang="en-US" sz="2600" dirty="0"/>
              <a:t> and </a:t>
            </a:r>
            <a:r>
              <a:rPr lang="en-US" sz="2600" i="1" dirty="0"/>
              <a:t>l </a:t>
            </a:r>
            <a:r>
              <a:rPr lang="en-US" sz="2600" dirty="0"/>
              <a:t>with          </a:t>
            </a:r>
            <a:r>
              <a:rPr lang="en-US" sz="2600" i="1" dirty="0"/>
              <a:t> 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  and 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l</a:t>
            </a:r>
            <a:r>
              <a:rPr lang="en-US" sz="2600" i="1" dirty="0"/>
              <a:t>m. </a:t>
            </a:r>
            <a:r>
              <a:rPr lang="en-US" sz="2600" dirty="0"/>
              <a:t>We obtain by adding the equations: </a:t>
            </a:r>
          </a:p>
          <a:p>
            <a:pPr lvl="1" algn="just">
              <a:buNone/>
            </a:pP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t>
            </a:r>
            <a:r>
              <a:rPr lang="en-US" sz="2600" i="1" dirty="0">
                <a:ea typeface="Cambria Math" pitchFamily="18" charset="0"/>
              </a:rPr>
              <a:t> + </a:t>
            </a:r>
            <a:r>
              <a:rPr lang="en-US" sz="2600" dirty="0"/>
              <a:t>(</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k</a:t>
            </a:r>
            <a:r>
              <a:rPr lang="en-US" sz="2600" i="1" dirty="0"/>
              <a:t>m</a:t>
            </a:r>
            <a:r>
              <a:rPr lang="en-US" sz="2600" dirty="0"/>
              <a:t> +</a:t>
            </a:r>
            <a:r>
              <a:rPr lang="en-US" sz="2600" i="1" dirty="0">
                <a:ea typeface="Cambria Math" pitchFamily="18" charset="0"/>
              </a:rPr>
              <a:t> l</a:t>
            </a:r>
            <a:r>
              <a:rPr lang="en-US" sz="2600" i="1" dirty="0"/>
              <a:t>m = </a:t>
            </a:r>
            <a:r>
              <a:rPr lang="en-US" sz="2600" dirty="0"/>
              <a:t>(</a:t>
            </a:r>
            <a:r>
              <a:rPr lang="en-US" sz="2600" i="1" dirty="0"/>
              <a:t>k + l</a:t>
            </a:r>
            <a:r>
              <a:rPr lang="en-US" sz="2600" dirty="0"/>
              <a:t>)</a:t>
            </a:r>
            <a:r>
              <a:rPr lang="en-US" sz="2600" i="1" dirty="0"/>
              <a:t> m.</a:t>
            </a:r>
            <a:endParaRPr lang="en-US" sz="2600" dirty="0"/>
          </a:p>
          <a:p>
            <a:pPr lvl="1" algn="just">
              <a:buNone/>
            </a:pPr>
            <a:r>
              <a:rPr lang="en-US" sz="2600" dirty="0"/>
              <a:t>    Therefore,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Divides</a:t>
            </a:r>
          </a:p>
        </p:txBody>
      </p:sp>
      <p:sp>
        <p:nvSpPr>
          <p:cNvPr id="3" name="Content Placeholder 2"/>
          <p:cNvSpPr>
            <a:spLocks noGrp="1"/>
          </p:cNvSpPr>
          <p:nvPr>
            <p:ph idx="1"/>
          </p:nvPr>
        </p:nvSpPr>
        <p:spPr>
          <a:xfrm>
            <a:off x="457200" y="1447800"/>
            <a:ext cx="8229600" cy="4876800"/>
          </a:xfrm>
        </p:spPr>
        <p:txBody>
          <a:bodyPr>
            <a:normAutofit fontScale="77500" lnSpcReduction="20000"/>
          </a:bodyPr>
          <a:lstStyle/>
          <a:p>
            <a:pPr>
              <a:buNone/>
            </a:pPr>
            <a:r>
              <a:rPr lang="en-US" sz="3100" b="1" dirty="0"/>
              <a:t>   Example</a:t>
            </a:r>
            <a:r>
              <a:rPr lang="en-US" sz="3100" dirty="0"/>
              <a:t>:  Show that the “divides” relation on the set of positive integers is not an equivalence relation.</a:t>
            </a:r>
          </a:p>
          <a:p>
            <a:pPr>
              <a:buNone/>
            </a:pPr>
            <a:r>
              <a:rPr lang="en-US" sz="3100" dirty="0"/>
              <a:t>   </a:t>
            </a:r>
            <a:r>
              <a:rPr lang="en-US" sz="3100" b="1" dirty="0"/>
              <a:t>Solution</a:t>
            </a:r>
            <a:r>
              <a:rPr lang="en-US" sz="3100" dirty="0"/>
              <a:t>: The properties of reflexivity, and transitivity do hold, but there relation is not transitive. Hence, “divides” is not an equivalence relation.</a:t>
            </a:r>
          </a:p>
          <a:p>
            <a:pPr lvl="1"/>
            <a:r>
              <a:rPr lang="en-US" sz="3100" i="1" dirty="0"/>
              <a:t>Reflexivity</a:t>
            </a:r>
            <a:r>
              <a:rPr lang="en-US" sz="3100" dirty="0"/>
              <a:t>:  </a:t>
            </a:r>
            <a:r>
              <a:rPr lang="en-US" sz="3100" i="1" dirty="0"/>
              <a:t>a</a:t>
            </a:r>
            <a:r>
              <a:rPr lang="en-US" sz="3100" dirty="0"/>
              <a:t> </a:t>
            </a:r>
            <a:r>
              <a:rPr lang="en-US" sz="3100" dirty="0">
                <a:latin typeface="Cambria Math"/>
                <a:ea typeface="Cambria Math"/>
              </a:rPr>
              <a:t>∣ </a:t>
            </a:r>
            <a:r>
              <a:rPr lang="en-US" sz="3100" i="1" dirty="0">
                <a:ea typeface="Cambria Math"/>
              </a:rPr>
              <a:t>a</a:t>
            </a:r>
            <a:r>
              <a:rPr lang="en-US" sz="3100" dirty="0">
                <a:latin typeface="Cambria Math"/>
                <a:ea typeface="Cambria Math"/>
              </a:rPr>
              <a:t> for all </a:t>
            </a:r>
            <a:r>
              <a:rPr lang="en-US" sz="3100" i="1" dirty="0">
                <a:ea typeface="Cambria Math"/>
              </a:rPr>
              <a:t>a</a:t>
            </a:r>
            <a:r>
              <a:rPr lang="en-US" sz="3100" dirty="0">
                <a:latin typeface="Cambria Math"/>
                <a:ea typeface="Cambria Math"/>
              </a:rPr>
              <a:t>. </a:t>
            </a:r>
            <a:endParaRPr lang="en-US" sz="3100" dirty="0"/>
          </a:p>
          <a:p>
            <a:pPr lvl="1"/>
            <a:r>
              <a:rPr lang="en-US" sz="3100" i="1" dirty="0"/>
              <a:t>Not Symmetric</a:t>
            </a:r>
            <a:r>
              <a:rPr lang="en-US" sz="3100" dirty="0"/>
              <a:t>: For example, </a:t>
            </a:r>
            <a:r>
              <a:rPr lang="en-US" sz="3100" dirty="0">
                <a:latin typeface="Cambria Math" pitchFamily="18" charset="0"/>
                <a:ea typeface="Cambria Math" pitchFamily="18" charset="0"/>
              </a:rPr>
              <a:t>2</a:t>
            </a:r>
            <a:r>
              <a:rPr lang="en-US" sz="3100" dirty="0"/>
              <a:t> </a:t>
            </a:r>
            <a:r>
              <a:rPr lang="en-US" sz="3100" dirty="0">
                <a:latin typeface="Cambria Math"/>
                <a:ea typeface="Cambria Math"/>
              </a:rPr>
              <a:t>∣</a:t>
            </a:r>
            <a:r>
              <a:rPr lang="en-US" sz="3100" dirty="0"/>
              <a:t> </a:t>
            </a:r>
            <a:r>
              <a:rPr lang="en-US" sz="3100" dirty="0">
                <a:latin typeface="Cambria Math" pitchFamily="18" charset="0"/>
                <a:ea typeface="Cambria Math" pitchFamily="18" charset="0"/>
              </a:rPr>
              <a:t>4</a:t>
            </a:r>
            <a:r>
              <a:rPr lang="en-US" sz="3100" dirty="0"/>
              <a:t>, but </a:t>
            </a:r>
            <a:r>
              <a:rPr lang="en-US" sz="3100" dirty="0">
                <a:latin typeface="Cambria Math" pitchFamily="18" charset="0"/>
                <a:ea typeface="Cambria Math" pitchFamily="18" charset="0"/>
              </a:rPr>
              <a:t>4</a:t>
            </a:r>
            <a:r>
              <a:rPr lang="en-US" sz="3100" dirty="0"/>
              <a:t> </a:t>
            </a:r>
            <a:r>
              <a:rPr lang="en-US" sz="3100" dirty="0">
                <a:latin typeface="Cambria Math"/>
                <a:ea typeface="Cambria Math"/>
              </a:rPr>
              <a:t>∤ 2. </a:t>
            </a:r>
            <a:r>
              <a:rPr lang="en-US" sz="3100" dirty="0">
                <a:ea typeface="Cambria Math"/>
              </a:rPr>
              <a:t>Hence, the relation is not symmetric. </a:t>
            </a:r>
            <a:endParaRPr lang="en-US" sz="3100" dirty="0"/>
          </a:p>
          <a:p>
            <a:pPr lvl="1"/>
            <a:r>
              <a:rPr lang="en-US" sz="3100" i="1" dirty="0"/>
              <a:t>Transitivity</a:t>
            </a:r>
            <a:r>
              <a:rPr lang="en-US" sz="3100" dirty="0"/>
              <a:t>:  Suppose that </a:t>
            </a:r>
            <a:r>
              <a:rPr lang="en-US" sz="3100" i="1" dirty="0"/>
              <a:t>a</a:t>
            </a:r>
            <a:r>
              <a:rPr lang="en-US" sz="3100" dirty="0"/>
              <a:t> divides </a:t>
            </a:r>
            <a:r>
              <a:rPr lang="en-US" sz="3100" i="1" dirty="0"/>
              <a:t>b</a:t>
            </a:r>
            <a:r>
              <a:rPr lang="en-US" sz="3100" dirty="0"/>
              <a:t> and </a:t>
            </a:r>
            <a:r>
              <a:rPr lang="en-US" sz="3100" i="1" dirty="0"/>
              <a:t>b</a:t>
            </a:r>
            <a:r>
              <a:rPr lang="en-US" sz="3100" dirty="0"/>
              <a:t> divides </a:t>
            </a:r>
            <a:r>
              <a:rPr lang="en-US" sz="3100" i="1" dirty="0"/>
              <a:t>c</a:t>
            </a:r>
            <a:r>
              <a:rPr lang="en-US" sz="3100" dirty="0"/>
              <a:t>. Then there are positive integers </a:t>
            </a:r>
            <a:r>
              <a:rPr lang="en-US" sz="3100" i="1" dirty="0"/>
              <a:t>k</a:t>
            </a:r>
            <a:r>
              <a:rPr lang="en-US" sz="3100" dirty="0"/>
              <a:t> and </a:t>
            </a:r>
            <a:r>
              <a:rPr lang="en-US" sz="3100" i="1" dirty="0"/>
              <a:t>l </a:t>
            </a:r>
            <a:r>
              <a:rPr lang="en-US" sz="3100" dirty="0"/>
              <a:t>such that </a:t>
            </a:r>
            <a:r>
              <a:rPr lang="en-US" sz="3100" i="1" dirty="0"/>
              <a:t>b</a:t>
            </a:r>
            <a:r>
              <a:rPr lang="en-US" sz="3100" dirty="0"/>
              <a:t> = </a:t>
            </a:r>
            <a:r>
              <a:rPr lang="en-US" sz="3100" i="1" dirty="0" err="1"/>
              <a:t>ak</a:t>
            </a:r>
            <a:r>
              <a:rPr lang="en-US" sz="3100" dirty="0"/>
              <a:t> and </a:t>
            </a:r>
            <a:r>
              <a:rPr lang="en-US" sz="3100" i="1" dirty="0"/>
              <a:t>c</a:t>
            </a:r>
            <a:r>
              <a:rPr lang="en-US" sz="3100" dirty="0"/>
              <a:t> = </a:t>
            </a:r>
            <a:r>
              <a:rPr lang="en-US" sz="3100" i="1" dirty="0"/>
              <a:t>bl</a:t>
            </a:r>
            <a:r>
              <a:rPr lang="en-US" sz="3100" dirty="0"/>
              <a:t>. Hence, </a:t>
            </a:r>
            <a:r>
              <a:rPr lang="en-US" sz="3100" i="1" dirty="0"/>
              <a:t>c</a:t>
            </a:r>
            <a:r>
              <a:rPr lang="en-US" sz="3100" dirty="0"/>
              <a:t> = </a:t>
            </a:r>
            <a:r>
              <a:rPr lang="en-US" sz="3100" i="1" dirty="0"/>
              <a:t>a</a:t>
            </a:r>
            <a:r>
              <a:rPr lang="en-US" sz="3100" dirty="0"/>
              <a:t>(</a:t>
            </a:r>
            <a:r>
              <a:rPr lang="en-US" sz="3100" i="1" dirty="0" err="1"/>
              <a:t>kl</a:t>
            </a:r>
            <a:r>
              <a:rPr lang="en-US" sz="3100" dirty="0"/>
              <a:t>), so </a:t>
            </a:r>
            <a:r>
              <a:rPr lang="en-US" sz="3100" i="1" dirty="0"/>
              <a:t>a</a:t>
            </a:r>
            <a:r>
              <a:rPr lang="en-US" sz="3100" dirty="0"/>
              <a:t> divides </a:t>
            </a:r>
            <a:r>
              <a:rPr lang="en-US" sz="3100" i="1" dirty="0"/>
              <a:t>c</a:t>
            </a:r>
            <a:r>
              <a:rPr lang="en-US" sz="3100" dirty="0"/>
              <a:t>. Therefore, the relation is transitive.</a:t>
            </a:r>
            <a:r>
              <a:rPr lang="en-US"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Partial Orderings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2B80FA-B827-4F1B-8569-E969F427930A}"/>
              </a:ext>
            </a:extLst>
          </p:cNvPr>
          <p:cNvSpPr>
            <a:spLocks noGrp="1"/>
          </p:cNvSpPr>
          <p:nvPr>
            <p:ph type="title"/>
          </p:nvPr>
        </p:nvSpPr>
        <p:spPr>
          <a:xfrm>
            <a:off x="457200" y="656463"/>
            <a:ext cx="8229600" cy="515112"/>
          </a:xfrm>
        </p:spPr>
        <p:txBody>
          <a:bodyPr>
            <a:normAutofit fontScale="90000"/>
          </a:bodyPr>
          <a:lstStyle/>
          <a:p>
            <a:r>
              <a:rPr lang="en-US" b="1" dirty="0"/>
              <a:t>Recall, Function is…</a:t>
            </a:r>
            <a:endParaRPr lang="x-none" dirty="0"/>
          </a:p>
        </p:txBody>
      </p:sp>
      <p:sp>
        <p:nvSpPr>
          <p:cNvPr id="3" name="Content Placeholder 2">
            <a:extLst>
              <a:ext uri="{FF2B5EF4-FFF2-40B4-BE49-F238E27FC236}">
                <a16:creationId xmlns:a16="http://schemas.microsoft.com/office/drawing/2014/main" xmlns="" id="{12CF7009-A056-4FA2-81F6-0218647F9036}"/>
              </a:ext>
            </a:extLst>
          </p:cNvPr>
          <p:cNvSpPr>
            <a:spLocks noGrp="1"/>
          </p:cNvSpPr>
          <p:nvPr>
            <p:ph idx="1"/>
          </p:nvPr>
        </p:nvSpPr>
        <p:spPr>
          <a:xfrm>
            <a:off x="0" y="1295400"/>
            <a:ext cx="9144000" cy="5562600"/>
          </a:xfrm>
        </p:spPr>
        <p:txBody>
          <a:bodyPr/>
          <a:lstStyle/>
          <a:p>
            <a:pPr algn="just"/>
            <a:r>
              <a:rPr lang="en-US" dirty="0"/>
              <a:t>Let </a:t>
            </a:r>
            <a:r>
              <a:rPr lang="en-US" b="1" dirty="0"/>
              <a:t>A </a:t>
            </a:r>
            <a:r>
              <a:rPr lang="en-US" dirty="0"/>
              <a:t>and </a:t>
            </a:r>
            <a:r>
              <a:rPr lang="en-US" b="1" dirty="0"/>
              <a:t>B </a:t>
            </a:r>
            <a:r>
              <a:rPr lang="en-US" dirty="0"/>
              <a:t>be nonempty sets Function </a:t>
            </a:r>
            <a:r>
              <a:rPr lang="en-US" b="1" i="1" dirty="0"/>
              <a:t>f </a:t>
            </a:r>
            <a:r>
              <a:rPr lang="en-US" dirty="0"/>
              <a:t>from </a:t>
            </a:r>
            <a:r>
              <a:rPr lang="en-US" b="1" dirty="0"/>
              <a:t>A </a:t>
            </a:r>
            <a:r>
              <a:rPr lang="en-US" dirty="0"/>
              <a:t>to </a:t>
            </a:r>
            <a:r>
              <a:rPr lang="en-US" b="1" dirty="0"/>
              <a:t>B </a:t>
            </a:r>
            <a:r>
              <a:rPr lang="en-US" dirty="0"/>
              <a:t>is an assignment of exactly one element of </a:t>
            </a:r>
            <a:r>
              <a:rPr lang="en-US" b="1" dirty="0"/>
              <a:t>B </a:t>
            </a:r>
            <a:r>
              <a:rPr lang="en-US" dirty="0"/>
              <a:t>to each element of </a:t>
            </a:r>
            <a:r>
              <a:rPr lang="en-US" b="1" dirty="0"/>
              <a:t>A.</a:t>
            </a:r>
          </a:p>
          <a:p>
            <a:pPr algn="just"/>
            <a:r>
              <a:rPr lang="en-US" dirty="0"/>
              <a:t> By </a:t>
            </a:r>
            <a:r>
              <a:rPr lang="en-US" b="1" dirty="0"/>
              <a:t>defining </a:t>
            </a:r>
            <a:r>
              <a:rPr lang="en-US" dirty="0"/>
              <a:t>using a </a:t>
            </a:r>
            <a:r>
              <a:rPr lang="en-US" b="1" dirty="0"/>
              <a:t>relation</a:t>
            </a:r>
            <a:r>
              <a:rPr lang="en-US" dirty="0"/>
              <a:t>, a </a:t>
            </a:r>
            <a:r>
              <a:rPr lang="en-US" b="1" dirty="0"/>
              <a:t>function </a:t>
            </a:r>
            <a:r>
              <a:rPr lang="en-US" dirty="0"/>
              <a:t>from A to B contains </a:t>
            </a:r>
            <a:r>
              <a:rPr lang="en-US" b="1" dirty="0"/>
              <a:t>unique </a:t>
            </a:r>
            <a:r>
              <a:rPr lang="en-US" dirty="0"/>
              <a:t>ordered pair (a, b) for </a:t>
            </a:r>
            <a:r>
              <a:rPr lang="en-US" b="1" dirty="0"/>
              <a:t>every </a:t>
            </a:r>
            <a:r>
              <a:rPr lang="en-US" dirty="0"/>
              <a:t>element a ∈ A.</a:t>
            </a:r>
            <a:endParaRPr lang="x-none" dirty="0"/>
          </a:p>
        </p:txBody>
      </p:sp>
      <p:pic>
        <p:nvPicPr>
          <p:cNvPr id="4" name="Picture 3">
            <a:extLst>
              <a:ext uri="{FF2B5EF4-FFF2-40B4-BE49-F238E27FC236}">
                <a16:creationId xmlns:a16="http://schemas.microsoft.com/office/drawing/2014/main" xmlns="" id="{3E68814E-F89B-46E4-8256-DCFCD3E07509}"/>
              </a:ext>
            </a:extLst>
          </p:cNvPr>
          <p:cNvPicPr>
            <a:picLocks noChangeAspect="1"/>
          </p:cNvPicPr>
          <p:nvPr/>
        </p:nvPicPr>
        <p:blipFill>
          <a:blip r:embed="rId2"/>
          <a:stretch>
            <a:fillRect/>
          </a:stretch>
        </p:blipFill>
        <p:spPr>
          <a:xfrm>
            <a:off x="1600200" y="3048000"/>
            <a:ext cx="4419600" cy="3686175"/>
          </a:xfrm>
          <a:prstGeom prst="rect">
            <a:avLst/>
          </a:prstGeom>
        </p:spPr>
      </p:pic>
    </p:spTree>
    <p:extLst>
      <p:ext uri="{BB962C8B-B14F-4D97-AF65-F5344CB8AC3E}">
        <p14:creationId xmlns:p14="http://schemas.microsoft.com/office/powerpoint/2010/main" val="11353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a:t>
            </a:r>
            <a:r>
              <a:rPr lang="en-US" i="1" dirty="0"/>
              <a:t>R</a:t>
            </a:r>
            <a:r>
              <a:rPr lang="en-US" dirty="0"/>
              <a:t> on a set S is called a </a:t>
            </a:r>
            <a:r>
              <a:rPr lang="en-US" i="1" dirty="0"/>
              <a:t>partial ordering,</a:t>
            </a:r>
            <a:r>
              <a:rPr lang="en-US" dirty="0"/>
              <a:t> or </a:t>
            </a:r>
            <a:r>
              <a:rPr lang="en-US" i="1" dirty="0"/>
              <a:t>partial order, </a:t>
            </a:r>
            <a:r>
              <a:rPr lang="en-US" dirty="0"/>
              <a:t>if it is reflexive, antisymmetric, and transitive. </a:t>
            </a:r>
          </a:p>
          <a:p>
            <a:pPr>
              <a:buNone/>
            </a:pPr>
            <a:r>
              <a:rPr lang="en-US" dirty="0"/>
              <a:t>	A set together with a partial ordering </a:t>
            </a:r>
            <a:r>
              <a:rPr lang="en-US" i="1" dirty="0"/>
              <a:t>R</a:t>
            </a:r>
            <a:r>
              <a:rPr lang="en-US" dirty="0"/>
              <a:t> is called a </a:t>
            </a:r>
            <a:r>
              <a:rPr lang="en-US" i="1" dirty="0"/>
              <a:t>partially ordered set</a:t>
            </a:r>
            <a:r>
              <a:rPr lang="en-US" dirty="0"/>
              <a:t>, or </a:t>
            </a:r>
            <a:r>
              <a:rPr lang="en-US" i="1" dirty="0"/>
              <a:t>poset</a:t>
            </a:r>
            <a:r>
              <a:rPr lang="en-US" dirty="0"/>
              <a:t>, and is denoted by (</a:t>
            </a:r>
            <a:r>
              <a:rPr lang="en-US" i="1" dirty="0"/>
              <a:t>S</a:t>
            </a:r>
            <a:r>
              <a:rPr lang="en-US" dirty="0"/>
              <a:t>, </a:t>
            </a:r>
            <a:r>
              <a:rPr lang="en-US" i="1" dirty="0"/>
              <a:t>R</a:t>
            </a:r>
            <a:r>
              <a:rPr lang="en-US" dirty="0"/>
              <a:t>). Members of </a:t>
            </a:r>
            <a:r>
              <a:rPr lang="en-US" i="1" dirty="0"/>
              <a:t>S</a:t>
            </a:r>
            <a:r>
              <a:rPr lang="en-US" dirty="0"/>
              <a:t> are called </a:t>
            </a:r>
            <a:r>
              <a:rPr lang="en-US" i="1" dirty="0"/>
              <a:t>elements </a:t>
            </a:r>
            <a:r>
              <a:rPr lang="en-US" dirty="0"/>
              <a:t>of the poset.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Show that the “greater than or equal”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for every integer </a:t>
            </a:r>
            <a:r>
              <a:rPr lang="en-US" i="1" dirty="0"/>
              <a:t>a</a:t>
            </a:r>
            <a:r>
              <a:rPr lang="en-US" dirty="0"/>
              <a:t>.</a:t>
            </a:r>
          </a:p>
          <a:p>
            <a:pPr lvl="1"/>
            <a:r>
              <a:rPr lang="en-US" i="1" dirty="0" err="1"/>
              <a:t>Antisymmetry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 then </a:t>
            </a:r>
            <a:r>
              <a:rPr lang="en-US" i="1" dirty="0"/>
              <a:t>a</a:t>
            </a:r>
            <a:r>
              <a:rPr lang="en-US" dirty="0"/>
              <a:t> = </a:t>
            </a:r>
            <a:r>
              <a:rPr lang="en-US" i="1" dirty="0"/>
              <a:t>b.</a:t>
            </a:r>
          </a:p>
          <a:p>
            <a:pPr lvl="1"/>
            <a:r>
              <a:rPr lang="en-US" i="1" dirty="0"/>
              <a:t>Transitivity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 then </a:t>
            </a:r>
            <a:r>
              <a:rPr lang="en-US" i="1" dirty="0"/>
              <a:t>a</a:t>
            </a:r>
            <a:r>
              <a:rPr lang="en-US" dirty="0"/>
              <a:t> </a:t>
            </a:r>
            <a:r>
              <a:rPr lang="en-US" dirty="0">
                <a:latin typeface="Cambria Math"/>
                <a:ea typeface="Cambria Math"/>
              </a:rPr>
              <a:t>≥</a:t>
            </a:r>
            <a:r>
              <a:rPr lang="en-US" dirty="0"/>
              <a:t> </a:t>
            </a:r>
            <a:r>
              <a:rPr lang="en-US" i="1" dirty="0"/>
              <a:t>c.</a:t>
            </a:r>
          </a:p>
          <a:p>
            <a:pPr lvl="1"/>
            <a:endParaRPr lang="en-US" i="1" dirty="0"/>
          </a:p>
          <a:p>
            <a:pPr lvl="1">
              <a:buNone/>
            </a:pPr>
            <a:endParaRPr lang="en-US" dirty="0"/>
          </a:p>
        </p:txBody>
      </p:sp>
      <p:sp>
        <p:nvSpPr>
          <p:cNvPr id="4" name="TextBox 3"/>
          <p:cNvSpPr txBox="1"/>
          <p:nvPr/>
        </p:nvSpPr>
        <p:spPr>
          <a:xfrm>
            <a:off x="990600" y="4648200"/>
            <a:ext cx="6629400" cy="646331"/>
          </a:xfrm>
          <a:prstGeom prst="rect">
            <a:avLst/>
          </a:prstGeom>
          <a:noFill/>
          <a:ln>
            <a:solidFill>
              <a:schemeClr val="accent1"/>
            </a:solidFill>
          </a:ln>
        </p:spPr>
        <p:txBody>
          <a:bodyPr wrap="square" rtlCol="0">
            <a:spAutoFit/>
          </a:bodyPr>
          <a:lstStyle/>
          <a:p>
            <a:r>
              <a:rPr lang="en-US" dirty="0"/>
              <a:t>These properties all follow from the order axioms for the integers. (</a:t>
            </a:r>
            <a:r>
              <a:rPr lang="en-US" i="1" dirty="0"/>
              <a:t>See Appendix </a:t>
            </a:r>
            <a:r>
              <a:rPr lang="en-US" dirty="0">
                <a:latin typeface="Cambria Math" pitchFamily="18" charset="0"/>
                <a:ea typeface="Cambria Math" pitchFamily="18" charset="0"/>
              </a:rPr>
              <a:t>1</a:t>
            </a:r>
            <a:r>
              <a:rPr lang="en-US"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Show that the divisibility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integers </a:t>
            </a:r>
            <a:r>
              <a:rPr lang="en-US" i="1" dirty="0">
                <a:ea typeface="Cambria Math"/>
              </a:rPr>
              <a:t>a</a:t>
            </a:r>
            <a:r>
              <a:rPr lang="en-US" dirty="0">
                <a:latin typeface="Cambria Math"/>
                <a:ea typeface="Cambria Math"/>
              </a:rPr>
              <a:t>. (</a:t>
            </a:r>
            <a:r>
              <a:rPr lang="en-US" i="1" dirty="0">
                <a:ea typeface="Cambria Math"/>
              </a:rPr>
              <a:t>see Example </a:t>
            </a:r>
            <a:r>
              <a:rPr lang="en-US" dirty="0">
                <a:latin typeface="Cambria Math" pitchFamily="18" charset="0"/>
                <a:ea typeface="Cambria Math" pitchFamily="18" charset="0"/>
              </a:rPr>
              <a:t>9</a:t>
            </a:r>
            <a:r>
              <a:rPr lang="en-US" i="1" dirty="0">
                <a:ea typeface="Cambria Math"/>
              </a:rPr>
              <a:t> in Section </a:t>
            </a:r>
            <a:r>
              <a:rPr lang="en-US" dirty="0">
                <a:latin typeface="Cambria Math" pitchFamily="18" charset="0"/>
                <a:ea typeface="Cambria Math" pitchFamily="18" charset="0"/>
              </a:rPr>
              <a:t>9.1</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 </a:t>
            </a:r>
            <a:r>
              <a:rPr lang="en-US" i="1" dirty="0"/>
              <a:t>b</a:t>
            </a:r>
            <a:r>
              <a:rPr lang="en-US" dirty="0"/>
              <a:t> and </a:t>
            </a:r>
            <a:r>
              <a:rPr lang="en-US" i="1" dirty="0"/>
              <a:t>b</a:t>
            </a:r>
            <a:r>
              <a:rPr lang="en-US" dirty="0"/>
              <a:t> | </a:t>
            </a:r>
            <a:r>
              <a:rPr lang="en-US" i="1" dirty="0"/>
              <a:t>a</a:t>
            </a:r>
            <a:r>
              <a:rPr lang="en-US" dirty="0"/>
              <a:t>, then </a:t>
            </a:r>
            <a:r>
              <a:rPr lang="en-US" i="1" dirty="0"/>
              <a:t>a</a:t>
            </a:r>
            <a:r>
              <a:rPr lang="en-US" dirty="0"/>
              <a:t> = </a:t>
            </a:r>
            <a:r>
              <a:rPr lang="en-US" i="1" dirty="0"/>
              <a:t>b</a:t>
            </a:r>
            <a:r>
              <a:rPr lang="en-US" dirty="0"/>
              <a:t>. (</a:t>
            </a:r>
            <a:r>
              <a:rPr lang="en-US" i="1" dirty="0"/>
              <a:t>see Example </a:t>
            </a:r>
            <a:r>
              <a:rPr lang="en-US" dirty="0">
                <a:latin typeface="Cambria Math" pitchFamily="18" charset="0"/>
                <a:ea typeface="Cambria Math" pitchFamily="18" charset="0"/>
              </a:rPr>
              <a:t>12</a:t>
            </a:r>
            <a:r>
              <a:rPr lang="en-US" dirty="0"/>
              <a:t> </a:t>
            </a:r>
            <a:r>
              <a:rPr lang="en-US" i="1" dirty="0"/>
              <a:t>in Section </a:t>
            </a:r>
            <a:r>
              <a:rPr lang="en-US" dirty="0">
                <a:latin typeface="Cambria Math" pitchFamily="18" charset="0"/>
                <a:ea typeface="Cambria Math" pitchFamily="18" charset="0"/>
              </a:rPr>
              <a:t>9.1</a:t>
            </a:r>
            <a:r>
              <a:rPr lang="en-US" dirty="0"/>
              <a:t>)</a:t>
            </a:r>
            <a:endParaRPr lang="en-US" i="1"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a:t>
            </a:r>
            <a:r>
              <a:rPr lang="en-US" dirty="0"/>
              <a:t> 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endParaRPr lang="en-US" i="1" dirty="0"/>
          </a:p>
          <a:p>
            <a:r>
              <a:rPr lang="en-US" dirty="0"/>
              <a:t>(</a:t>
            </a:r>
            <a:r>
              <a:rPr lang="en-US" b="1" i="1" dirty="0"/>
              <a:t>Z</a:t>
            </a:r>
            <a:r>
              <a:rPr lang="en-US" baseline="30000" dirty="0"/>
              <a:t>+</a:t>
            </a:r>
            <a:r>
              <a:rPr lang="en-US" dirty="0"/>
              <a:t>, </a:t>
            </a:r>
            <a:r>
              <a:rPr lang="en-US" dirty="0">
                <a:latin typeface="Cambria Math"/>
                <a:ea typeface="Cambria Math"/>
              </a:rPr>
              <a:t>∣</a:t>
            </a:r>
            <a:r>
              <a:rPr lang="en-US" dirty="0"/>
              <a:t>) is a poset.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Show that the inclusion relation (</a:t>
            </a:r>
            <a:r>
              <a:rPr lang="en-US" dirty="0">
                <a:latin typeface="Cambria Math"/>
                <a:ea typeface="Cambria Math"/>
              </a:rPr>
              <a:t>⊆</a:t>
            </a:r>
            <a:r>
              <a:rPr lang="en-US" dirty="0"/>
              <a:t>) is a partial ordering on the power set of a set </a:t>
            </a:r>
            <a:r>
              <a:rPr lang="en-US" i="1" dirty="0"/>
              <a:t>S</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whenever </a:t>
            </a:r>
            <a:r>
              <a:rPr lang="en-US" i="1" dirty="0">
                <a:latin typeface="Cambria Math"/>
                <a:ea typeface="Cambria Math"/>
              </a:rPr>
              <a:t>A</a:t>
            </a:r>
            <a:r>
              <a:rPr lang="en-US" dirty="0">
                <a:latin typeface="Cambria Math"/>
                <a:ea typeface="Cambria Math"/>
              </a:rPr>
              <a:t>  is a subset of </a:t>
            </a:r>
            <a:r>
              <a:rPr lang="en-US" i="1" dirty="0">
                <a:latin typeface="Cambria Math"/>
                <a:ea typeface="Cambria Math"/>
              </a:rPr>
              <a:t>S</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 </a:t>
            </a:r>
            <a:r>
              <a:rPr lang="en-US" i="1" dirty="0"/>
              <a:t>B</a:t>
            </a:r>
            <a:r>
              <a:rPr lang="en-US" dirty="0"/>
              <a:t>.</a:t>
            </a:r>
            <a:endParaRPr lang="en-US" i="1" dirty="0"/>
          </a:p>
          <a:p>
            <a:pPr lvl="1"/>
            <a:r>
              <a:rPr lang="en-US" i="1" dirty="0"/>
              <a:t>Transitivity</a:t>
            </a:r>
            <a:r>
              <a:rPr lang="en-US" dirty="0"/>
              <a:t>:</a:t>
            </a:r>
            <a:r>
              <a:rPr lang="en-US" i="1" dirty="0"/>
              <a:t> </a:t>
            </a:r>
            <a:r>
              <a:rPr lang="en-US" dirty="0"/>
              <a:t>If</a:t>
            </a:r>
            <a:r>
              <a:rPr lang="en-US" i="1" dirty="0"/>
              <a:t> A</a:t>
            </a:r>
            <a:r>
              <a:rPr lang="en-US" dirty="0"/>
              <a:t> </a:t>
            </a:r>
            <a:r>
              <a:rPr lang="en-US" dirty="0">
                <a:latin typeface="Cambria Math"/>
                <a:ea typeface="Cambria Math"/>
              </a:rPr>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then </a:t>
            </a:r>
            <a:r>
              <a:rPr lang="en-US" i="1" dirty="0"/>
              <a:t>A</a:t>
            </a:r>
            <a:r>
              <a:rPr lang="en-US" dirty="0"/>
              <a:t> </a:t>
            </a:r>
            <a:r>
              <a:rPr lang="en-US" dirty="0">
                <a:latin typeface="Cambria Math"/>
                <a:ea typeface="Cambria Math"/>
              </a:rPr>
              <a:t>⊆</a:t>
            </a:r>
            <a:r>
              <a:rPr lang="en-US" dirty="0"/>
              <a:t> </a:t>
            </a:r>
            <a:r>
              <a:rPr lang="en-US" i="1" dirty="0"/>
              <a:t>C</a:t>
            </a:r>
            <a:r>
              <a:rPr lang="en-US" dirty="0"/>
              <a:t>.</a:t>
            </a:r>
            <a:endParaRPr lang="en-US" i="1" dirty="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a:t>The properties all follow from the definition of set inclusion.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Series(Sums)</a:t>
            </a:r>
          </a:p>
        </p:txBody>
      </p:sp>
    </p:spTree>
    <p:extLst>
      <p:ext uri="{BB962C8B-B14F-4D97-AF65-F5344CB8AC3E}">
        <p14:creationId xmlns:p14="http://schemas.microsoft.com/office/powerpoint/2010/main" val="4050715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p:txBody>
      </p:sp>
    </p:spTree>
    <p:extLst>
      <p:ext uri="{BB962C8B-B14F-4D97-AF65-F5344CB8AC3E}">
        <p14:creationId xmlns:p14="http://schemas.microsoft.com/office/powerpoint/2010/main" val="1896026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a:t>Introduction</a:t>
            </a:r>
          </a:p>
        </p:txBody>
      </p:sp>
      <p:sp>
        <p:nvSpPr>
          <p:cNvPr id="3" name="Content Placeholder 2"/>
          <p:cNvSpPr>
            <a:spLocks noGrp="1"/>
          </p:cNvSpPr>
          <p:nvPr>
            <p:ph idx="1"/>
          </p:nvPr>
        </p:nvSpPr>
        <p:spPr>
          <a:xfrm>
            <a:off x="152400" y="990600"/>
            <a:ext cx="8839200" cy="5562600"/>
          </a:xfrm>
        </p:spPr>
        <p:txBody>
          <a:bodyPr>
            <a:normAutofit fontScale="92500" lnSpcReduction="10000"/>
          </a:bodyPr>
          <a:lstStyle/>
          <a:p>
            <a:r>
              <a:rPr lang="en-US" dirty="0"/>
              <a:t>Sequences are ordered lists of elements. </a:t>
            </a:r>
          </a:p>
          <a:p>
            <a:r>
              <a:rPr lang="en-US" dirty="0"/>
              <a:t>EXAMPLES:</a:t>
            </a:r>
          </a:p>
          <a:p>
            <a:pPr lvl="1"/>
            <a:r>
              <a:rPr lang="en-US" dirty="0"/>
              <a:t> 1, 2, 3, 5, 8</a:t>
            </a:r>
          </a:p>
          <a:p>
            <a:pPr lvl="1"/>
            <a:r>
              <a:rPr lang="en-US" dirty="0"/>
              <a:t> 1, 3,  9, 27, 81, …….</a:t>
            </a:r>
          </a:p>
          <a:p>
            <a:pPr lvl="1"/>
            <a:r>
              <a:rPr lang="en-US" dirty="0"/>
              <a:t> 1, 2, 3, 4, 5, …</a:t>
            </a:r>
          </a:p>
          <a:p>
            <a:pPr lvl="1"/>
            <a:r>
              <a:rPr lang="en-US" dirty="0"/>
              <a:t> 4, 8, 12, 16, 20,…</a:t>
            </a:r>
          </a:p>
          <a:p>
            <a:pPr lvl="1"/>
            <a:r>
              <a:rPr lang="en-US" dirty="0"/>
              <a:t> 2, 4, 8, 16, 32, …</a:t>
            </a:r>
          </a:p>
          <a:p>
            <a:pPr lvl="1"/>
            <a:r>
              <a:rPr lang="en-US" dirty="0"/>
              <a:t> 1, 1/2, 1/3, 1/4, 1/5, …</a:t>
            </a:r>
          </a:p>
          <a:p>
            <a:pPr lvl="1"/>
            <a:r>
              <a:rPr lang="en-US" dirty="0"/>
              <a:t> 1, 4, 9, 16, 25, …</a:t>
            </a:r>
          </a:p>
          <a:p>
            <a:pPr lvl="1"/>
            <a:r>
              <a:rPr lang="en-US" dirty="0"/>
              <a:t> 1, -1, 1, -1, 1, -1,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extLst>
      <p:ext uri="{BB962C8B-B14F-4D97-AF65-F5344CB8AC3E}">
        <p14:creationId xmlns:p14="http://schemas.microsoft.com/office/powerpoint/2010/main" val="1383128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C2CB19-D9AE-405D-BEA9-648F631E8B38}"/>
              </a:ext>
            </a:extLst>
          </p:cNvPr>
          <p:cNvSpPr>
            <a:spLocks noGrp="1"/>
          </p:cNvSpPr>
          <p:nvPr>
            <p:ph idx="1"/>
          </p:nvPr>
        </p:nvSpPr>
        <p:spPr/>
        <p:txBody>
          <a:bodyPr>
            <a:normAutofit lnSpcReduction="10000"/>
          </a:bodyPr>
          <a:lstStyle/>
          <a:p>
            <a:pPr algn="l"/>
            <a:r>
              <a:rPr lang="en-US" sz="2800" b="0" i="0" u="none" strike="noStrike" baseline="0" dirty="0">
                <a:latin typeface="TimesNewRomanPSMT"/>
              </a:rPr>
              <a:t>An important data type in computer programming consists of finite sequences known as one-dimensional arrays; a single variable in which a sequence of variables may be stored.</a:t>
            </a:r>
          </a:p>
          <a:p>
            <a:pPr marL="0" indent="0" algn="l">
              <a:buNone/>
            </a:pPr>
            <a:r>
              <a:rPr lang="en-US" sz="2800" b="1" i="0" u="none" strike="noStrike" baseline="0" dirty="0">
                <a:latin typeface="Times New Roman" panose="02020603050405020304" pitchFamily="18" charset="0"/>
              </a:rPr>
              <a:t>EXAMPLE:</a:t>
            </a:r>
          </a:p>
          <a:p>
            <a:pPr algn="l"/>
            <a:r>
              <a:rPr lang="en-US" sz="2800" b="0" i="0" u="none" strike="noStrike" baseline="0" dirty="0">
                <a:latin typeface="TimesNewRomanPSMT"/>
              </a:rPr>
              <a:t>The names of k students in a class may be represented by an array of k elements “name”  as:</a:t>
            </a:r>
          </a:p>
          <a:p>
            <a:pPr marL="0" indent="0" algn="l">
              <a:buNone/>
            </a:pPr>
            <a:r>
              <a:rPr lang="en-US" sz="2800" b="0" i="0" u="none" strike="noStrike" baseline="0" dirty="0">
                <a:latin typeface="TimesNewRomanPSMT"/>
              </a:rPr>
              <a:t>	name [0], name[1], name[2], …, name[k-1]	</a:t>
            </a:r>
            <a:endParaRPr lang="x-none" dirty="0"/>
          </a:p>
        </p:txBody>
      </p:sp>
      <p:sp>
        <p:nvSpPr>
          <p:cNvPr id="4" name="Title 1">
            <a:extLst>
              <a:ext uri="{FF2B5EF4-FFF2-40B4-BE49-F238E27FC236}">
                <a16:creationId xmlns:a16="http://schemas.microsoft.com/office/drawing/2014/main" xmlns="" id="{E592C17E-4968-4AB1-A9F6-FC520A07EBE4}"/>
              </a:ext>
            </a:extLst>
          </p:cNvPr>
          <p:cNvSpPr txBox="1">
            <a:spLocks/>
          </p:cNvSpPr>
          <p:nvPr/>
        </p:nvSpPr>
        <p:spPr>
          <a:xfrm>
            <a:off x="457200" y="704088"/>
            <a:ext cx="7848600" cy="1048512"/>
          </a:xfrm>
          <a:prstGeom prst="rect">
            <a:avLst/>
          </a:prstGeom>
        </p:spPr>
        <p:txBody>
          <a:bodyPr vert="horz" lIns="0" rIns="0" bIns="0" anchor="b">
            <a:normAutofit fontScale="7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4617B"/>
                </a:solidFill>
                <a:effectLst/>
                <a:uLnTx/>
                <a:uFillTx/>
                <a:latin typeface="Times New Roman" panose="02020603050405020304" pitchFamily="18" charset="0"/>
                <a:ea typeface="+mj-ea"/>
                <a:cs typeface="+mj-cs"/>
              </a:rPr>
              <a:t>SEQUENCES IN COMPUTER PROGRAMMING:</a:t>
            </a:r>
          </a:p>
        </p:txBody>
      </p:sp>
    </p:spTree>
    <p:extLst>
      <p:ext uri="{BB962C8B-B14F-4D97-AF65-F5344CB8AC3E}">
        <p14:creationId xmlns:p14="http://schemas.microsoft.com/office/powerpoint/2010/main" val="3811604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Sequences</a:t>
            </a:r>
          </a:p>
        </p:txBody>
      </p:sp>
      <p:sp>
        <p:nvSpPr>
          <p:cNvPr id="3" name="Content Placeholder 2"/>
          <p:cNvSpPr>
            <a:spLocks noGrp="1"/>
          </p:cNvSpPr>
          <p:nvPr>
            <p:ph idx="1"/>
          </p:nvPr>
        </p:nvSpPr>
        <p:spPr>
          <a:xfrm>
            <a:off x="457200" y="1676400"/>
            <a:ext cx="8229600" cy="4648200"/>
          </a:xfrm>
        </p:spPr>
        <p:txBody>
          <a:bodyPr>
            <a:normAutofit lnSpcReduction="10000"/>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marL="0" indent="0" algn="ctr">
              <a:buNone/>
            </a:pPr>
            <a:r>
              <a:rPr lang="en-US" dirty="0"/>
              <a:t>OR</a:t>
            </a:r>
          </a:p>
          <a:p>
            <a:pPr marL="0" indent="0">
              <a:buNone/>
            </a:pPr>
            <a:r>
              <a:rPr lang="en-US" dirty="0"/>
              <a:t>A sequence is just a list of elements usually written in a row.</a:t>
            </a:r>
          </a:p>
          <a:p>
            <a:pPr>
              <a:buNone/>
            </a:pPr>
            <a:r>
              <a:rPr lang="en-US" dirty="0"/>
              <a:t>   </a:t>
            </a:r>
          </a:p>
        </p:txBody>
      </p:sp>
    </p:spTree>
    <p:extLst>
      <p:ext uri="{BB962C8B-B14F-4D97-AF65-F5344CB8AC3E}">
        <p14:creationId xmlns:p14="http://schemas.microsoft.com/office/powerpoint/2010/main" val="1589843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72502"/>
          </a:xfrm>
        </p:spPr>
        <p:txBody>
          <a:bodyPr>
            <a:normAutofit/>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extLst>
      <p:ext uri="{BB962C8B-B14F-4D97-AF65-F5344CB8AC3E}">
        <p14:creationId xmlns:p14="http://schemas.microsoft.com/office/powerpoint/2010/main" val="495079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8FD18-8558-4224-9C65-EE7309AADDCA}"/>
              </a:ext>
            </a:extLst>
          </p:cNvPr>
          <p:cNvSpPr>
            <a:spLocks noGrp="1"/>
          </p:cNvSpPr>
          <p:nvPr>
            <p:ph type="title"/>
          </p:nvPr>
        </p:nvSpPr>
        <p:spPr>
          <a:xfrm>
            <a:off x="457200" y="533400"/>
            <a:ext cx="8229600" cy="762000"/>
          </a:xfrm>
        </p:spPr>
        <p:txBody>
          <a:bodyPr>
            <a:normAutofit fontScale="90000"/>
          </a:bodyPr>
          <a:lstStyle/>
          <a:p>
            <a:r>
              <a:rPr lang="en-US" b="1" dirty="0"/>
              <a:t>What is Relation?</a:t>
            </a:r>
            <a:endParaRPr lang="x-none" dirty="0"/>
          </a:p>
        </p:txBody>
      </p:sp>
      <p:pic>
        <p:nvPicPr>
          <p:cNvPr id="5" name="Content Placeholder 4">
            <a:extLst>
              <a:ext uri="{FF2B5EF4-FFF2-40B4-BE49-F238E27FC236}">
                <a16:creationId xmlns:a16="http://schemas.microsoft.com/office/drawing/2014/main" xmlns="" id="{74A1D55E-336C-4336-9F5D-E3CD80745B76}"/>
              </a:ext>
            </a:extLst>
          </p:cNvPr>
          <p:cNvPicPr>
            <a:picLocks noGrp="1" noChangeAspect="1"/>
          </p:cNvPicPr>
          <p:nvPr>
            <p:ph idx="1"/>
          </p:nvPr>
        </p:nvPicPr>
        <p:blipFill>
          <a:blip r:embed="rId2"/>
          <a:stretch>
            <a:fillRect/>
          </a:stretch>
        </p:blipFill>
        <p:spPr>
          <a:xfrm>
            <a:off x="457200" y="1404937"/>
            <a:ext cx="8229600" cy="5072063"/>
          </a:xfrm>
          <a:prstGeom prst="rect">
            <a:avLst/>
          </a:prstGeom>
        </p:spPr>
      </p:pic>
    </p:spTree>
    <p:extLst>
      <p:ext uri="{BB962C8B-B14F-4D97-AF65-F5344CB8AC3E}">
        <p14:creationId xmlns:p14="http://schemas.microsoft.com/office/powerpoint/2010/main" val="71145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x-non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1036945A-378E-429D-9A68-E40181105B04}"/>
                  </a:ext>
                </a:extLst>
              </p:cNvPr>
              <p:cNvSpPr>
                <a:spLocks noGrp="1"/>
              </p:cNvSpPr>
              <p:nvPr>
                <p:ph idx="1"/>
              </p:nvPr>
            </p:nvSpPr>
            <p:spPr>
              <a:xfrm>
                <a:off x="457200" y="1447800"/>
                <a:ext cx="8229600" cy="4876800"/>
              </a:xfrm>
            </p:spPr>
            <p:txBody>
              <a:bodyPr>
                <a:normAutofit lnSpcReduction="10000"/>
              </a:bodyPr>
              <a:lstStyle/>
              <a:p>
                <a:pPr marL="0" indent="0">
                  <a:buNone/>
                </a:pPr>
                <a:r>
                  <a:rPr lang="en-US" sz="3000" b="1" dirty="0"/>
                  <a:t>EXAMPLE:</a:t>
                </a:r>
              </a:p>
              <a:p>
                <a:pPr marL="0" indent="0">
                  <a:buNone/>
                </a:pPr>
                <a:r>
                  <a:rPr lang="en-US" dirty="0"/>
                  <a:t>Write the first four terms of the sequence defined by 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a:t>
                </a:r>
              </a:p>
              <a:p>
                <a:pPr marL="0" indent="0">
                  <a:buNone/>
                </a:pPr>
                <a:r>
                  <a:rPr lang="en-US" dirty="0"/>
                  <a:t>SOLUTION:</a:t>
                </a:r>
              </a:p>
              <a:p>
                <a:r>
                  <a:rPr lang="en-US" dirty="0"/>
                  <a:t>b0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0</m:t>
                        </m:r>
                      </m:sup>
                    </m:sSup>
                  </m:oMath>
                </a14:m>
                <a:r>
                  <a:rPr lang="en-US" dirty="0"/>
                  <a:t> = 1 + 1 = 2</a:t>
                </a:r>
              </a:p>
              <a:p>
                <a:r>
                  <a:rPr lang="en-US" dirty="0"/>
                  <a:t>b1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1</m:t>
                        </m:r>
                      </m:sup>
                    </m:sSup>
                  </m:oMath>
                </a14:m>
                <a:r>
                  <a:rPr lang="en-US" dirty="0"/>
                  <a:t> = 1 + 2 = 3</a:t>
                </a:r>
              </a:p>
              <a:p>
                <a:r>
                  <a:rPr lang="en-US" dirty="0"/>
                  <a:t>b2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2</m:t>
                        </m:r>
                      </m:sup>
                    </m:sSup>
                  </m:oMath>
                </a14:m>
                <a:r>
                  <a:rPr lang="en-US" dirty="0"/>
                  <a:t> = 1 + 4 = 5</a:t>
                </a:r>
              </a:p>
              <a:p>
                <a:r>
                  <a:rPr lang="en-US" dirty="0"/>
                  <a:t>b3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3</m:t>
                        </m:r>
                      </m:sup>
                    </m:sSup>
                  </m:oMath>
                </a14:m>
                <a:r>
                  <a:rPr lang="en-US" dirty="0"/>
                  <a:t> = 1 + 8 = 9</a:t>
                </a:r>
              </a:p>
              <a:p>
                <a:pPr marL="0" indent="0">
                  <a:buNone/>
                </a:pPr>
                <a:r>
                  <a:rPr lang="en-US" dirty="0"/>
                  <a:t>REMARK:</a:t>
                </a:r>
              </a:p>
              <a:p>
                <a:pPr marL="0" indent="0">
                  <a:buNone/>
                </a:pPr>
                <a:r>
                  <a:rPr lang="en-US" dirty="0"/>
                  <a:t>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 defines an infinite sequence having infinite number of values.</a:t>
                </a:r>
                <a:endParaRPr lang="x-none" dirty="0"/>
              </a:p>
            </p:txBody>
          </p:sp>
        </mc:Choice>
        <mc:Fallback>
          <p:sp>
            <p:nvSpPr>
              <p:cNvPr id="3" name="Content Placeholder 2">
                <a:extLst>
                  <a:ext uri="{FF2B5EF4-FFF2-40B4-BE49-F238E27FC236}">
                    <a16:creationId xmlns:a16="http://schemas.microsoft.com/office/drawing/2014/main" xmlns="" xmlns:a14="http://schemas.microsoft.com/office/drawing/2010/main" id="{1036945A-378E-429D-9A68-E40181105B04}"/>
                  </a:ext>
                </a:extLst>
              </p:cNvPr>
              <p:cNvSpPr>
                <a:spLocks noGrp="1" noRot="1" noChangeAspect="1" noMove="1" noResize="1" noEditPoints="1" noAdjustHandles="1" noChangeArrowheads="1" noChangeShapeType="1" noTextEdit="1"/>
              </p:cNvSpPr>
              <p:nvPr>
                <p:ph idx="1"/>
              </p:nvPr>
            </p:nvSpPr>
            <p:spPr>
              <a:xfrm>
                <a:off x="457200" y="1447800"/>
                <a:ext cx="8229600" cy="4876800"/>
              </a:xfrm>
              <a:blipFill rotWithShape="0">
                <a:blip r:embed="rId2"/>
                <a:stretch>
                  <a:fillRect l="-1704" t="-2500" r="-1111" b="-125"/>
                </a:stretch>
              </a:blipFill>
            </p:spPr>
            <p:txBody>
              <a:bodyPr/>
              <a:lstStyle/>
              <a:p>
                <a:r>
                  <a:rPr lang="en-US">
                    <a:noFill/>
                  </a:rPr>
                  <a:t> </a:t>
                </a:r>
              </a:p>
            </p:txBody>
          </p:sp>
        </mc:Fallback>
      </mc:AlternateContent>
    </p:spTree>
    <p:extLst>
      <p:ext uri="{BB962C8B-B14F-4D97-AF65-F5344CB8AC3E}">
        <p14:creationId xmlns:p14="http://schemas.microsoft.com/office/powerpoint/2010/main" val="1863338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1AF820D6-4B02-4B7E-9C49-2EA38D7631DD}"/>
                  </a:ext>
                </a:extLst>
              </p:cNvPr>
              <p:cNvSpPr>
                <a:spLocks noGrp="1"/>
              </p:cNvSpPr>
              <p:nvPr>
                <p:ph idx="1"/>
              </p:nvPr>
            </p:nvSpPr>
            <p:spPr>
              <a:xfrm>
                <a:off x="304800" y="1143000"/>
                <a:ext cx="8686800" cy="5715000"/>
              </a:xfrm>
            </p:spPr>
            <p:txBody>
              <a:bodyPr>
                <a:normAutofit fontScale="92500"/>
              </a:bodyPr>
              <a:lstStyle/>
              <a:p>
                <a:pPr algn="l"/>
                <a:r>
                  <a:rPr lang="en-US" sz="2400" b="1" i="0" u="none" strike="noStrike" baseline="0" dirty="0">
                    <a:latin typeface="Times New Roman" panose="02020603050405020304" pitchFamily="18" charset="0"/>
                  </a:rPr>
                  <a:t>EXERCISE:</a:t>
                </a:r>
              </a:p>
              <a:p>
                <a:pPr marL="0" indent="0" algn="l">
                  <a:buNone/>
                </a:pPr>
                <a:r>
                  <a:rPr lang="en-US" sz="2400" b="0" i="0" u="none" strike="noStrike" baseline="0" dirty="0">
                    <a:latin typeface="TimesNewRomanPSMT"/>
                  </a:rPr>
                  <a:t>Compute the first six terms of the sequence defined by the formula</a:t>
                </a:r>
              </a:p>
              <a:p>
                <a:pPr algn="l"/>
                <a:r>
                  <a:rPr lang="en-US" sz="2400" b="0" i="0" u="none" strike="noStrike" baseline="0" dirty="0">
                    <a:latin typeface="TimesNewRomanPSMT"/>
                  </a:rPr>
                  <a:t>Cn = 1+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𝑛</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for all integers n </a:t>
                </a:r>
                <a:r>
                  <a:rPr lang="en-US" sz="2400" b="0" i="0" u="none" strike="noStrike" baseline="0" dirty="0">
                    <a:latin typeface="SymbolMT"/>
                  </a:rPr>
                  <a:t>≥ </a:t>
                </a:r>
                <a:r>
                  <a:rPr lang="en-US" sz="2400" b="0" i="0" u="none" strike="noStrike" baseline="0" dirty="0">
                    <a:latin typeface="TimesNewRomanPSMT"/>
                  </a:rPr>
                  <a:t>0</a:t>
                </a:r>
              </a:p>
              <a:p>
                <a:pPr marL="0" indent="0" algn="l">
                  <a:buNone/>
                </a:pPr>
                <a:r>
                  <a:rPr lang="en-US" sz="2400" b="1" i="0" u="none" strike="noStrike" baseline="0" dirty="0">
                    <a:latin typeface="Times New Roman" panose="02020603050405020304" pitchFamily="18" charset="0"/>
                  </a:rPr>
                  <a:t>SOLUTION :</a:t>
                </a:r>
              </a:p>
              <a:p>
                <a:r>
                  <a:rPr lang="en-US" sz="2400" b="0" i="0" u="none" strike="noStrike" baseline="0" dirty="0">
                    <a:latin typeface="TimesNewRomanPSMT"/>
                  </a:rPr>
                  <a:t>C0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0</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C1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1</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C2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2</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C3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3</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C4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4</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a:t>
                </a:r>
              </a:p>
              <a:p>
                <a:r>
                  <a:rPr lang="en-US" sz="2400" b="0" i="0" u="none" strike="noStrike" baseline="0" dirty="0">
                    <a:latin typeface="TimesNewRomanPSMT"/>
                  </a:rPr>
                  <a:t>C5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5</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pPr marL="0" indent="0" algn="l">
                  <a:buNone/>
                </a:pPr>
                <a:r>
                  <a:rPr lang="en-US" sz="2400" b="1" i="0" u="none" strike="noStrike" baseline="0" dirty="0">
                    <a:latin typeface="Times New Roman" panose="02020603050405020304" pitchFamily="18" charset="0"/>
                  </a:rPr>
                  <a:t>REMARK:</a:t>
                </a:r>
              </a:p>
              <a:p>
                <a:pPr marL="0" indent="0" algn="l">
                  <a:buNone/>
                </a:pPr>
                <a:r>
                  <a:rPr lang="en-US" sz="2400" b="0" i="0" u="none" strike="noStrike" baseline="0" dirty="0">
                    <a:latin typeface="TimesNewRomanPSMT"/>
                  </a:rPr>
                  <a:t>1) If n is even, then Cn = 2 and if n is odd, then Cn = 0. Hence, the sequence oscillates endlessly between 2 and 0.</a:t>
                </a:r>
              </a:p>
              <a:p>
                <a:pPr marL="0" indent="0" algn="l">
                  <a:buNone/>
                </a:pPr>
                <a:r>
                  <a:rPr lang="en-US" sz="2400" b="0" i="0" u="none" strike="noStrike" baseline="0" dirty="0">
                    <a:latin typeface="TimesNewRomanPSMT"/>
                  </a:rPr>
                  <a:t>2) An infinite sequence may have only a finite number of values.</a:t>
                </a:r>
                <a:endParaRPr lang="x-none" sz="3600" dirty="0"/>
              </a:p>
            </p:txBody>
          </p:sp>
        </mc:Choice>
        <mc:Fallback>
          <p:sp>
            <p:nvSpPr>
              <p:cNvPr id="3" name="Content Placeholder 2">
                <a:extLst>
                  <a:ext uri="{FF2B5EF4-FFF2-40B4-BE49-F238E27FC236}">
                    <a16:creationId xmlns:a16="http://schemas.microsoft.com/office/drawing/2014/main" xmlns="" xmlns:a14="http://schemas.microsoft.com/office/drawing/2010/main" id="{1AF820D6-4B02-4B7E-9C49-2EA38D7631DD}"/>
                  </a:ext>
                </a:extLst>
              </p:cNvPr>
              <p:cNvSpPr>
                <a:spLocks noGrp="1" noRot="1" noChangeAspect="1" noMove="1" noResize="1" noEditPoints="1" noAdjustHandles="1" noChangeArrowheads="1" noChangeShapeType="1" noTextEdit="1"/>
              </p:cNvSpPr>
              <p:nvPr>
                <p:ph idx="1"/>
              </p:nvPr>
            </p:nvSpPr>
            <p:spPr>
              <a:xfrm>
                <a:off x="304800" y="1143000"/>
                <a:ext cx="8686800" cy="5715000"/>
              </a:xfrm>
              <a:blipFill rotWithShape="0">
                <a:blip r:embed="rId2"/>
                <a:stretch>
                  <a:fillRect l="-912" t="-7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996AD3DD-130A-443B-93D6-00AB75BF1F96}"/>
              </a:ext>
            </a:extLst>
          </p:cNvPr>
          <p:cNvSpPr>
            <a:spLocks noGrp="1"/>
          </p:cNvSpPr>
          <p:nvPr>
            <p:ph type="title"/>
          </p:nvPr>
        </p:nvSpPr>
        <p:spPr>
          <a:xfrm>
            <a:off x="457200" y="228600"/>
            <a:ext cx="8229600" cy="819150"/>
          </a:xfrm>
        </p:spPr>
        <p:txBody>
          <a:bodyPr>
            <a:normAutofit/>
          </a:bodyPr>
          <a:lstStyle/>
          <a:p>
            <a:r>
              <a:rPr lang="en-US" dirty="0"/>
              <a:t>Sequences </a:t>
            </a:r>
            <a:endParaRPr lang="x-none" dirty="0"/>
          </a:p>
        </p:txBody>
      </p:sp>
    </p:spTree>
    <p:extLst>
      <p:ext uri="{BB962C8B-B14F-4D97-AF65-F5344CB8AC3E}">
        <p14:creationId xmlns:p14="http://schemas.microsoft.com/office/powerpoint/2010/main" val="1233762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0D015-4554-46C2-9E8C-7897F4C92222}"/>
              </a:ext>
            </a:extLst>
          </p:cNvPr>
          <p:cNvSpPr>
            <a:spLocks noGrp="1"/>
          </p:cNvSpPr>
          <p:nvPr>
            <p:ph type="title"/>
          </p:nvPr>
        </p:nvSpPr>
        <p:spPr>
          <a:xfrm>
            <a:off x="304800" y="152400"/>
            <a:ext cx="8229600" cy="762000"/>
          </a:xfrm>
        </p:spPr>
        <p:txBody>
          <a:bodyPr>
            <a:normAutofit fontScale="90000"/>
          </a:bodyPr>
          <a:lstStyle/>
          <a:p>
            <a:r>
              <a:rPr lang="en-US" dirty="0"/>
              <a:t>Sequences </a:t>
            </a:r>
            <a:endParaRPr lang="x-none" dirty="0"/>
          </a:p>
        </p:txBody>
      </p:sp>
      <p:pic>
        <p:nvPicPr>
          <p:cNvPr id="7" name="Content Placeholder 6">
            <a:extLst>
              <a:ext uri="{FF2B5EF4-FFF2-40B4-BE49-F238E27FC236}">
                <a16:creationId xmlns:a16="http://schemas.microsoft.com/office/drawing/2014/main" xmlns="" id="{087855DE-DEC3-4E92-8A24-7FB9AB3DA2FD}"/>
              </a:ext>
            </a:extLst>
          </p:cNvPr>
          <p:cNvPicPr>
            <a:picLocks noGrp="1" noChangeAspect="1"/>
          </p:cNvPicPr>
          <p:nvPr>
            <p:ph idx="1"/>
          </p:nvPr>
        </p:nvPicPr>
        <p:blipFill>
          <a:blip r:embed="rId2"/>
          <a:stretch>
            <a:fillRect/>
          </a:stretch>
        </p:blipFill>
        <p:spPr>
          <a:xfrm>
            <a:off x="304800" y="1219200"/>
            <a:ext cx="8458200" cy="4876800"/>
          </a:xfrm>
        </p:spPr>
      </p:pic>
    </p:spTree>
    <p:extLst>
      <p:ext uri="{BB962C8B-B14F-4D97-AF65-F5344CB8AC3E}">
        <p14:creationId xmlns:p14="http://schemas.microsoft.com/office/powerpoint/2010/main" val="14732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CF1E448-C8E7-4477-AC3F-4E21590B9B2C}"/>
              </a:ext>
            </a:extLst>
          </p:cNvPr>
          <p:cNvPicPr>
            <a:picLocks noGrp="1" noChangeAspect="1"/>
          </p:cNvPicPr>
          <p:nvPr>
            <p:ph idx="1"/>
          </p:nvPr>
        </p:nvPicPr>
        <p:blipFill>
          <a:blip r:embed="rId2"/>
          <a:stretch>
            <a:fillRect/>
          </a:stretch>
        </p:blipFill>
        <p:spPr>
          <a:xfrm>
            <a:off x="457200" y="1447800"/>
            <a:ext cx="8229600" cy="1828800"/>
          </a:xfrm>
        </p:spPr>
      </p:pic>
      <p:sp>
        <p:nvSpPr>
          <p:cNvPr id="4" name="Title 1">
            <a:extLst>
              <a:ext uri="{FF2B5EF4-FFF2-40B4-BE49-F238E27FC236}">
                <a16:creationId xmlns:a16="http://schemas.microsoft.com/office/drawing/2014/main" xmlns="" id="{996AD3DD-130A-443B-93D6-00AB75BF1F96}"/>
              </a:ext>
            </a:extLst>
          </p:cNvPr>
          <p:cNvSpPr>
            <a:spLocks noGrp="1"/>
          </p:cNvSpPr>
          <p:nvPr>
            <p:ph type="title"/>
          </p:nvPr>
        </p:nvSpPr>
        <p:spPr>
          <a:xfrm>
            <a:off x="381000" y="457200"/>
            <a:ext cx="8229600" cy="819150"/>
          </a:xfrm>
        </p:spPr>
        <p:txBody>
          <a:bodyPr>
            <a:normAutofit/>
          </a:bodyPr>
          <a:lstStyle/>
          <a:p>
            <a:r>
              <a:rPr lang="en-US" dirty="0"/>
              <a:t>Sequences </a:t>
            </a:r>
            <a:endParaRPr lang="x-none" dirty="0"/>
          </a:p>
        </p:txBody>
      </p:sp>
      <p:pic>
        <p:nvPicPr>
          <p:cNvPr id="7" name="Picture 6">
            <a:extLst>
              <a:ext uri="{FF2B5EF4-FFF2-40B4-BE49-F238E27FC236}">
                <a16:creationId xmlns:a16="http://schemas.microsoft.com/office/drawing/2014/main" xmlns="" id="{6F42BFD4-0424-4799-A1E2-2FE58F741F23}"/>
              </a:ext>
            </a:extLst>
          </p:cNvPr>
          <p:cNvPicPr>
            <a:picLocks noChangeAspect="1"/>
          </p:cNvPicPr>
          <p:nvPr/>
        </p:nvPicPr>
        <p:blipFill>
          <a:blip r:embed="rId3"/>
          <a:stretch>
            <a:fillRect/>
          </a:stretch>
        </p:blipFill>
        <p:spPr>
          <a:xfrm>
            <a:off x="381000" y="3733801"/>
            <a:ext cx="8305800" cy="1676399"/>
          </a:xfrm>
          <a:prstGeom prst="rect">
            <a:avLst/>
          </a:prstGeom>
        </p:spPr>
      </p:pic>
    </p:spTree>
    <p:extLst>
      <p:ext uri="{BB962C8B-B14F-4D97-AF65-F5344CB8AC3E}">
        <p14:creationId xmlns:p14="http://schemas.microsoft.com/office/powerpoint/2010/main" val="114446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x-none" dirty="0"/>
          </a:p>
        </p:txBody>
      </p:sp>
      <p:pic>
        <p:nvPicPr>
          <p:cNvPr id="5" name="Content Placeholder 4">
            <a:extLst>
              <a:ext uri="{FF2B5EF4-FFF2-40B4-BE49-F238E27FC236}">
                <a16:creationId xmlns:a16="http://schemas.microsoft.com/office/drawing/2014/main" xmlns="" id="{7A15E17C-CED2-44CF-B14A-94169186DAAF}"/>
              </a:ext>
            </a:extLst>
          </p:cNvPr>
          <p:cNvPicPr>
            <a:picLocks noGrp="1" noChangeAspect="1"/>
          </p:cNvPicPr>
          <p:nvPr>
            <p:ph idx="1"/>
          </p:nvPr>
        </p:nvPicPr>
        <p:blipFill>
          <a:blip r:embed="rId2"/>
          <a:stretch>
            <a:fillRect/>
          </a:stretch>
        </p:blipFill>
        <p:spPr>
          <a:xfrm>
            <a:off x="457200" y="1447800"/>
            <a:ext cx="7848600" cy="1371600"/>
          </a:xfrm>
        </p:spPr>
      </p:pic>
      <p:pic>
        <p:nvPicPr>
          <p:cNvPr id="7" name="Picture 6">
            <a:extLst>
              <a:ext uri="{FF2B5EF4-FFF2-40B4-BE49-F238E27FC236}">
                <a16:creationId xmlns:a16="http://schemas.microsoft.com/office/drawing/2014/main" xmlns="" id="{1B960B40-8501-45A0-8A89-D76351D05080}"/>
              </a:ext>
            </a:extLst>
          </p:cNvPr>
          <p:cNvPicPr>
            <a:picLocks noChangeAspect="1"/>
          </p:cNvPicPr>
          <p:nvPr/>
        </p:nvPicPr>
        <p:blipFill>
          <a:blip r:embed="rId3"/>
          <a:stretch>
            <a:fillRect/>
          </a:stretch>
        </p:blipFill>
        <p:spPr>
          <a:xfrm>
            <a:off x="457200" y="3500202"/>
            <a:ext cx="7848600" cy="2519597"/>
          </a:xfrm>
          <a:prstGeom prst="rect">
            <a:avLst/>
          </a:prstGeom>
        </p:spPr>
      </p:pic>
    </p:spTree>
    <p:extLst>
      <p:ext uri="{BB962C8B-B14F-4D97-AF65-F5344CB8AC3E}">
        <p14:creationId xmlns:p14="http://schemas.microsoft.com/office/powerpoint/2010/main" val="7085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AF820D6-4B02-4B7E-9C49-2EA38D7631DD}"/>
              </a:ext>
            </a:extLst>
          </p:cNvPr>
          <p:cNvSpPr>
            <a:spLocks noGrp="1"/>
          </p:cNvSpPr>
          <p:nvPr>
            <p:ph idx="1"/>
          </p:nvPr>
        </p:nvSpPr>
        <p:spPr>
          <a:xfrm>
            <a:off x="152400" y="1371600"/>
            <a:ext cx="8839200" cy="5181600"/>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adding a constant number is called an arithmetic sequence or arithmetic progression (A.P.) </a:t>
            </a:r>
          </a:p>
          <a:p>
            <a:pPr algn="just"/>
            <a:r>
              <a:rPr lang="en-US" sz="2800" b="0" i="0" u="none" strike="noStrike" baseline="0" dirty="0">
                <a:latin typeface="TimesNewRomanPSMT"/>
              </a:rPr>
              <a:t>The constant number, being the difference of any two consecutive terms is called the common difference of A.P., commonly denoted by “d”.</a:t>
            </a:r>
          </a:p>
          <a:p>
            <a:pPr marL="0" indent="0" algn="just">
              <a:buNone/>
            </a:pPr>
            <a:r>
              <a:rPr lang="en-US" sz="2800" b="1" i="0" u="none" strike="noStrike" baseline="0" dirty="0">
                <a:latin typeface="Times New Roman" panose="02020603050405020304" pitchFamily="18" charset="0"/>
              </a:rPr>
              <a:t>EXAMPLES:</a:t>
            </a:r>
          </a:p>
          <a:p>
            <a:pPr marL="0" indent="0" algn="just">
              <a:buNone/>
            </a:pPr>
            <a:r>
              <a:rPr lang="en-US" sz="2800" b="0" i="0" u="none" strike="noStrike" baseline="0" dirty="0">
                <a:latin typeface="TimesNewRomanPSMT"/>
              </a:rPr>
              <a:t>	1. 5, 9, 13, 17, … (common difference = 4)</a:t>
            </a:r>
          </a:p>
          <a:p>
            <a:pPr marL="0" indent="0" algn="just">
              <a:buNone/>
            </a:pPr>
            <a:r>
              <a:rPr lang="en-US" sz="2800" b="0" i="0" u="none" strike="noStrike" baseline="0" dirty="0">
                <a:latin typeface="TimesNewRomanPSMT"/>
              </a:rPr>
              <a:t>	2. 0, -5, -10, -15, … (common difference = -5)</a:t>
            </a:r>
          </a:p>
          <a:p>
            <a:pPr marL="0" indent="0" algn="just">
              <a:buNone/>
            </a:pPr>
            <a:r>
              <a:rPr lang="en-US" sz="2800" b="0" i="0" u="none" strike="noStrike" baseline="0" dirty="0">
                <a:latin typeface="TimesNewRomanPSMT"/>
              </a:rPr>
              <a:t>	3. x + a, x + 3a, x + 5a, … (common difference = 2a)</a:t>
            </a:r>
            <a:endParaRPr lang="x-none" dirty="0"/>
          </a:p>
        </p:txBody>
      </p:sp>
      <p:sp>
        <p:nvSpPr>
          <p:cNvPr id="4" name="Title 1">
            <a:extLst>
              <a:ext uri="{FF2B5EF4-FFF2-40B4-BE49-F238E27FC236}">
                <a16:creationId xmlns:a16="http://schemas.microsoft.com/office/drawing/2014/main" xmlns="" id="{996AD3DD-130A-443B-93D6-00AB75BF1F96}"/>
              </a:ext>
            </a:extLst>
          </p:cNvPr>
          <p:cNvSpPr>
            <a:spLocks noGrp="1"/>
          </p:cNvSpPr>
          <p:nvPr>
            <p:ph type="title"/>
          </p:nvPr>
        </p:nvSpPr>
        <p:spPr>
          <a:xfrm>
            <a:off x="152400" y="304800"/>
            <a:ext cx="8839200" cy="819150"/>
          </a:xfrm>
        </p:spPr>
        <p:txBody>
          <a:bodyPr>
            <a:normAutofit fontScale="90000"/>
          </a:bodyPr>
          <a:lstStyle/>
          <a:p>
            <a:r>
              <a:rPr lang="en-US" dirty="0"/>
              <a:t>Arithmetic Progression OR Sequences </a:t>
            </a:r>
            <a:endParaRPr lang="x-none" dirty="0"/>
          </a:p>
        </p:txBody>
      </p:sp>
    </p:spTree>
    <p:extLst>
      <p:ext uri="{BB962C8B-B14F-4D97-AF65-F5344CB8AC3E}">
        <p14:creationId xmlns:p14="http://schemas.microsoft.com/office/powerpoint/2010/main" val="2268316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31871D-701C-4F75-B841-321FDDAFE8FD}"/>
              </a:ext>
            </a:extLst>
          </p:cNvPr>
          <p:cNvSpPr>
            <a:spLocks noGrp="1"/>
          </p:cNvSpPr>
          <p:nvPr>
            <p:ph idx="1"/>
          </p:nvPr>
        </p:nvSpPr>
        <p:spPr>
          <a:xfrm>
            <a:off x="304800" y="1295400"/>
            <a:ext cx="8686800" cy="5181600"/>
          </a:xfrm>
        </p:spPr>
        <p:txBody>
          <a:bodyPr>
            <a:normAutofit fontScale="92500" lnSpcReduction="10000"/>
          </a:bodyPr>
          <a:lstStyle/>
          <a:p>
            <a:pPr marL="0" indent="0" algn="l">
              <a:buNone/>
            </a:pPr>
            <a:r>
              <a:rPr lang="en-US" sz="3600" b="1" i="0" u="none" strike="noStrike" baseline="0" dirty="0">
                <a:latin typeface="Times New Roman" panose="02020603050405020304" pitchFamily="18" charset="0"/>
              </a:rPr>
              <a:t>GENERAL TERM OF AN ARITHMETIC SEQUENCE:</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an arithmetic sequence. Then the sequence is:</a:t>
            </a:r>
          </a:p>
          <a:p>
            <a:pPr marL="0" indent="0" algn="l">
              <a:buNone/>
            </a:pPr>
            <a:r>
              <a:rPr lang="en-US" sz="2800" dirty="0">
                <a:latin typeface="TimesNewRomanPSMT"/>
              </a:rPr>
              <a:t>		</a:t>
            </a:r>
            <a:r>
              <a:rPr lang="en-US" sz="2800" b="0" i="0" u="none" strike="noStrike" baseline="0" dirty="0">
                <a:latin typeface="TimesNewRomanPSMT"/>
              </a:rPr>
              <a:t> a, </a:t>
            </a:r>
            <a:r>
              <a:rPr lang="en-US" sz="2800" b="0" i="0" u="none" strike="noStrike" baseline="0" dirty="0" err="1">
                <a:latin typeface="TimesNewRomanPSMT"/>
              </a:rPr>
              <a:t>a+d</a:t>
            </a:r>
            <a:r>
              <a:rPr lang="en-US" sz="2800" b="0" i="0" u="none" strike="noStrike" baseline="0" dirty="0">
                <a:latin typeface="TimesNewRomanPSMT"/>
              </a:rPr>
              <a:t>, a+2d, a+3d, …</a:t>
            </a:r>
          </a:p>
          <a:p>
            <a:pPr marL="0" indent="0" algn="l">
              <a:buNone/>
            </a:pPr>
            <a:r>
              <a:rPr lang="en-US" sz="2800" b="0" i="0" u="none" strike="noStrike" baseline="0" dirty="0">
                <a:latin typeface="TimesNewRomanPSMT"/>
              </a:rPr>
              <a:t>If a</a:t>
            </a:r>
            <a:r>
              <a:rPr lang="en-US" sz="800" b="0" i="0" u="none" strike="noStrike" baseline="0" dirty="0">
                <a:latin typeface="TimesNewRomanPSMT"/>
              </a:rPr>
              <a:t>i</a:t>
            </a:r>
            <a:r>
              <a:rPr lang="en-US" sz="2800" b="0" i="0" u="none" strike="noStrike" baseline="0" dirty="0">
                <a:latin typeface="TimesNewRomanPSMT"/>
              </a:rPr>
              <a:t>, for </a:t>
            </a:r>
            <a:r>
              <a:rPr lang="en-US" sz="2800" b="0" i="0" u="none" strike="noStrike" baseline="0" dirty="0" err="1">
                <a:latin typeface="TimesNewRomanPSMT"/>
              </a:rPr>
              <a:t>i</a:t>
            </a:r>
            <a:r>
              <a:rPr lang="en-US" sz="2800" b="0" i="0" u="none" strike="noStrike" baseline="0" dirty="0">
                <a:latin typeface="TimesNewRomanPSMT"/>
              </a:rPr>
              <a:t> </a:t>
            </a:r>
            <a:r>
              <a:rPr lang="en-US" sz="2800" b="0" i="0" u="none" strike="noStrike" baseline="0" dirty="0">
                <a:latin typeface="SymbolMT"/>
              </a:rPr>
              <a:t>≥ </a:t>
            </a:r>
            <a:r>
              <a:rPr lang="en-US" sz="2800" b="0" i="0" u="none" strike="noStrike" baseline="0" dirty="0">
                <a:latin typeface="TimesNewRomanPSMT"/>
              </a:rPr>
              <a:t>1, represents the terms of the sequence then</a:t>
            </a:r>
          </a:p>
          <a:p>
            <a:pPr marL="0" indent="0" algn="l">
              <a:buNone/>
            </a:pPr>
            <a:r>
              <a:rPr lang="en-US" sz="2800" b="0" i="0" u="none" strike="noStrike" baseline="0" dirty="0">
                <a:latin typeface="TimesNewRomanPSMT"/>
              </a:rPr>
              <a:t>a</a:t>
            </a:r>
            <a:r>
              <a:rPr lang="en-US" sz="1500" b="1" i="0" u="none" strike="noStrike" baseline="0" dirty="0">
                <a:latin typeface="TimesNewRomanPSMT"/>
              </a:rPr>
              <a:t>1 </a:t>
            </a:r>
            <a:r>
              <a:rPr lang="en-US" sz="2800" b="0" i="0" u="none" strike="noStrike" baseline="0" dirty="0">
                <a:latin typeface="TimesNewRomanPSMT"/>
              </a:rPr>
              <a:t>= first term = a = a + (1-1) d</a:t>
            </a:r>
          </a:p>
          <a:p>
            <a:pPr marL="0" indent="0" algn="l">
              <a:buNone/>
            </a:pPr>
            <a:r>
              <a:rPr lang="en-US" sz="2800" b="0" i="0" u="none" strike="noStrike" baseline="0" dirty="0">
                <a:latin typeface="TimesNewRomanPSMT"/>
              </a:rPr>
              <a:t>a</a:t>
            </a:r>
            <a:r>
              <a:rPr lang="en-US" sz="1500" b="1" i="0" u="none" strike="noStrike" baseline="0" dirty="0">
                <a:latin typeface="TimesNewRomanPSMT"/>
              </a:rPr>
              <a:t>2</a:t>
            </a:r>
            <a:r>
              <a:rPr lang="en-US" sz="1500" b="0" i="0" u="none" strike="noStrike" baseline="0" dirty="0">
                <a:latin typeface="TimesNewRomanPSMT"/>
              </a:rPr>
              <a:t> </a:t>
            </a:r>
            <a:r>
              <a:rPr lang="en-US" sz="2800" b="0" i="0" u="none" strike="noStrike" baseline="0" dirty="0">
                <a:latin typeface="TimesNewRomanPSMT"/>
              </a:rPr>
              <a:t>= second term = a + d = a + (2-1) d</a:t>
            </a:r>
          </a:p>
          <a:p>
            <a:pPr marL="0" indent="0" algn="l">
              <a:buNone/>
            </a:pPr>
            <a:r>
              <a:rPr lang="en-US" sz="2800" b="0" i="0" u="none" strike="noStrike" baseline="0" dirty="0">
                <a:latin typeface="TimesNewRomanPSMT"/>
              </a:rPr>
              <a:t>a</a:t>
            </a:r>
            <a:r>
              <a:rPr lang="en-US" sz="1500" b="1" i="0" u="none" strike="noStrike" baseline="0" dirty="0">
                <a:latin typeface="TimesNewRomanPSMT"/>
              </a:rPr>
              <a:t>3 </a:t>
            </a:r>
            <a:r>
              <a:rPr lang="en-US" sz="2800" b="0" i="0" u="none" strike="noStrike" baseline="0" dirty="0">
                <a:latin typeface="TimesNewRomanPSMT"/>
              </a:rPr>
              <a:t>= third term = a + 2d = a + (3 -1) d</a:t>
            </a:r>
          </a:p>
          <a:p>
            <a:pPr marL="0" indent="0" algn="l">
              <a:buNone/>
            </a:pPr>
            <a:r>
              <a:rPr lang="en-US" sz="2800" b="0" i="0" u="none" strike="noStrike" baseline="0" dirty="0">
                <a:latin typeface="TimesNewRomanPSMT"/>
              </a:rPr>
              <a:t>By symmetry</a:t>
            </a:r>
          </a:p>
          <a:p>
            <a:pPr marL="0" indent="0" algn="l">
              <a:buNone/>
            </a:pPr>
            <a:r>
              <a:rPr lang="en-US" sz="2800" b="0" i="0" u="none" strike="noStrike" baseline="0" dirty="0">
                <a:latin typeface="TimesNewRomanPSMT"/>
              </a:rPr>
              <a:t>a</a:t>
            </a:r>
            <a:r>
              <a:rPr lang="en-US" sz="1500" b="1" i="0" u="none" strike="noStrike" baseline="0" dirty="0">
                <a:latin typeface="TimesNewRomanPSMT"/>
              </a:rPr>
              <a:t>n </a:t>
            </a:r>
            <a:r>
              <a:rPr lang="en-US" sz="2800" b="0" i="0" u="none" strike="noStrike" baseline="0" dirty="0">
                <a:latin typeface="TimesNewRomanPSMT"/>
              </a:rPr>
              <a:t>= nth term = a + (n - 1)d for all integers n </a:t>
            </a:r>
            <a:r>
              <a:rPr lang="en-US" sz="2800" b="0" i="0" u="none" strike="noStrike" baseline="0" dirty="0">
                <a:latin typeface="SymbolMT"/>
              </a:rPr>
              <a:t>≥</a:t>
            </a:r>
            <a:r>
              <a:rPr lang="en-US" sz="2800" b="0" i="0" u="none" strike="noStrike" baseline="0" dirty="0">
                <a:latin typeface="TimesNewRomanPSMT"/>
              </a:rPr>
              <a:t>1.</a:t>
            </a:r>
            <a:endParaRPr lang="x-none" dirty="0"/>
          </a:p>
        </p:txBody>
      </p:sp>
      <p:sp>
        <p:nvSpPr>
          <p:cNvPr id="4" name="Title 1">
            <a:extLst>
              <a:ext uri="{FF2B5EF4-FFF2-40B4-BE49-F238E27FC236}">
                <a16:creationId xmlns:a16="http://schemas.microsoft.com/office/drawing/2014/main" xmlns="" id="{3F1C7405-76E1-4667-A2AD-0E0DE9A6581D}"/>
              </a:ext>
            </a:extLst>
          </p:cNvPr>
          <p:cNvSpPr>
            <a:spLocks noGrp="1"/>
          </p:cNvSpPr>
          <p:nvPr>
            <p:ph type="title"/>
          </p:nvPr>
        </p:nvSpPr>
        <p:spPr>
          <a:xfrm>
            <a:off x="152400" y="381000"/>
            <a:ext cx="8839200" cy="666750"/>
          </a:xfrm>
        </p:spPr>
        <p:txBody>
          <a:bodyPr>
            <a:normAutofit fontScale="90000"/>
          </a:bodyPr>
          <a:lstStyle/>
          <a:p>
            <a:r>
              <a:rPr lang="en-US" dirty="0"/>
              <a:t>Arithmetic Sequences </a:t>
            </a:r>
            <a:endParaRPr lang="x-none" dirty="0"/>
          </a:p>
        </p:txBody>
      </p:sp>
    </p:spTree>
    <p:extLst>
      <p:ext uri="{BB962C8B-B14F-4D97-AF65-F5344CB8AC3E}">
        <p14:creationId xmlns:p14="http://schemas.microsoft.com/office/powerpoint/2010/main" val="1147875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92277"/>
          </a:xfrm>
        </p:spPr>
        <p:txBody>
          <a:bodyPr>
            <a:normAutofit fontScale="90000"/>
          </a:bodyPr>
          <a:lstStyle/>
          <a:p>
            <a:r>
              <a:rPr lang="en-US" dirty="0"/>
              <a:t>Arithmetic Sequences </a:t>
            </a:r>
          </a:p>
        </p:txBody>
      </p:sp>
      <p:sp>
        <p:nvSpPr>
          <p:cNvPr id="3" name="Content Placeholder 2"/>
          <p:cNvSpPr>
            <a:spLocks noGrp="1"/>
          </p:cNvSpPr>
          <p:nvPr>
            <p:ph idx="1"/>
          </p:nvPr>
        </p:nvSpPr>
        <p:spPr>
          <a:xfrm>
            <a:off x="457200" y="1423035"/>
            <a:ext cx="8229600" cy="5282565"/>
          </a:xfrm>
        </p:spPr>
        <p:txBody>
          <a:bodyPr>
            <a:normAutofit/>
          </a:bodyPr>
          <a:lstStyle/>
          <a:p>
            <a:pPr>
              <a:buNone/>
            </a:pPr>
            <a:r>
              <a:rPr lang="en-US" sz="2400" b="1" dirty="0"/>
              <a:t>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371600" y="2577166"/>
            <a:ext cx="5939790" cy="547034"/>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1354111" y="3858605"/>
            <a:ext cx="5436870" cy="585760"/>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426501" y="5266890"/>
            <a:ext cx="5364480" cy="585760"/>
          </a:xfrm>
          <a:prstGeom prst="rect">
            <a:avLst/>
          </a:prstGeom>
        </p:spPr>
      </p:pic>
    </p:spTree>
    <p:extLst>
      <p:ext uri="{BB962C8B-B14F-4D97-AF65-F5344CB8AC3E}">
        <p14:creationId xmlns:p14="http://schemas.microsoft.com/office/powerpoint/2010/main" val="30402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ACC510A-335D-4556-8283-AEBEA26E4CB1}"/>
              </a:ext>
            </a:extLst>
          </p:cNvPr>
          <p:cNvSpPr>
            <a:spLocks noGrp="1"/>
          </p:cNvSpPr>
          <p:nvPr>
            <p:ph idx="1"/>
          </p:nvPr>
        </p:nvSpPr>
        <p:spPr>
          <a:xfrm>
            <a:off x="152400" y="1295400"/>
            <a:ext cx="8763000" cy="5334000"/>
          </a:xfrm>
        </p:spPr>
        <p:txBody>
          <a:bodyPr>
            <a:normAutofit fontScale="92500" lnSpcReduction="10000"/>
          </a:bodyPr>
          <a:lstStyle/>
          <a:p>
            <a:pPr marL="0" indent="0" algn="l">
              <a:buNone/>
            </a:pPr>
            <a:r>
              <a:rPr lang="en-US" sz="2800" b="1" i="0" u="none" strike="noStrike" baseline="0" dirty="0">
                <a:latin typeface="Times New Roman" panose="02020603050405020304" pitchFamily="18" charset="0"/>
              </a:rPr>
              <a:t>EXAMPLE:</a:t>
            </a:r>
          </a:p>
          <a:p>
            <a:pPr marL="0" indent="0" algn="just">
              <a:buNone/>
            </a:pPr>
            <a:r>
              <a:rPr lang="en-US" sz="2800" b="0" i="0" u="none" strike="noStrike" baseline="0" dirty="0">
                <a:latin typeface="TimesNewRomanPSMT"/>
              </a:rPr>
              <a:t>Find the 20th term of the arithmetic sequence</a:t>
            </a:r>
          </a:p>
          <a:p>
            <a:pPr marL="0" indent="0" algn="just">
              <a:buNone/>
            </a:pPr>
            <a:r>
              <a:rPr lang="en-US" sz="2800" dirty="0">
                <a:latin typeface="TimesNewRomanPSMT"/>
              </a:rPr>
              <a:t>			</a:t>
            </a:r>
            <a:r>
              <a:rPr lang="x-none" sz="2800" b="0" i="0" u="none" strike="noStrike" baseline="0" dirty="0">
                <a:latin typeface="TimesNewRomanPSMT"/>
              </a:rPr>
              <a:t>3, 9, 15, 21, …</a:t>
            </a:r>
            <a:endParaRPr lang="en-US" sz="2800" b="0" i="0" u="none" strike="noStrike" baseline="0" dirty="0">
              <a:latin typeface="TimesNewRomanPSMT"/>
            </a:endParaRPr>
          </a:p>
          <a:p>
            <a:pPr marL="0" indent="0" algn="l">
              <a:buNone/>
            </a:pPr>
            <a:r>
              <a:rPr lang="en-US" sz="2800" b="1" i="0" u="none" strike="noStrike" baseline="0" dirty="0">
                <a:latin typeface="Times New Roman" panose="02020603050405020304" pitchFamily="18" charset="0"/>
              </a:rPr>
              <a:t>SOLUTION:</a:t>
            </a:r>
          </a:p>
          <a:p>
            <a:r>
              <a:rPr lang="en-US" sz="2800" b="0" i="0" u="none" strike="noStrike" baseline="0" dirty="0">
                <a:latin typeface="TimesNewRomanPSMT"/>
              </a:rPr>
              <a:t>Here a = first term = 3</a:t>
            </a:r>
          </a:p>
          <a:p>
            <a:pPr algn="l"/>
            <a:r>
              <a:rPr lang="en-US" sz="2800" b="0" i="0" u="none" strike="noStrike" baseline="0" dirty="0">
                <a:latin typeface="TimesNewRomanPSMT"/>
              </a:rPr>
              <a:t>d = common difference = 9 - 3 = 6</a:t>
            </a:r>
          </a:p>
          <a:p>
            <a:pPr algn="l"/>
            <a:r>
              <a:rPr lang="en-US" sz="2800" b="0" i="0" u="none" strike="noStrike" baseline="0" dirty="0">
                <a:latin typeface="TimesNewRomanPSMT"/>
              </a:rPr>
              <a:t>n = term number = 20</a:t>
            </a:r>
          </a:p>
          <a:p>
            <a:pPr algn="l"/>
            <a:r>
              <a:rPr lang="en-US" sz="2800" b="0" i="0" u="none" strike="noStrike" baseline="0" dirty="0">
                <a:latin typeface="TimesNewRomanPSMT"/>
              </a:rPr>
              <a:t>a</a:t>
            </a:r>
            <a:r>
              <a:rPr lang="en-US" sz="1600" b="1" i="0" u="none" strike="noStrike" baseline="0" dirty="0">
                <a:latin typeface="TimesNewRomanPSMT"/>
              </a:rPr>
              <a:t>20</a:t>
            </a:r>
            <a:r>
              <a:rPr lang="en-US" sz="800" b="0" i="0" u="none" strike="noStrike" baseline="0" dirty="0">
                <a:latin typeface="TimesNewRomanPSMT"/>
              </a:rPr>
              <a:t> </a:t>
            </a:r>
            <a:r>
              <a:rPr lang="en-US" sz="2800" b="0" i="0" u="none" strike="noStrike" baseline="0" dirty="0">
                <a:latin typeface="TimesNewRomanPSMT"/>
              </a:rPr>
              <a:t>= value of 20th term = ?</a:t>
            </a:r>
          </a:p>
          <a:p>
            <a:pPr algn="l"/>
            <a:r>
              <a:rPr lang="pt-BR" sz="2800" b="0" i="0" u="none" strike="noStrike" baseline="0" dirty="0">
                <a:latin typeface="TimesNewRomanPSMT"/>
              </a:rPr>
              <a:t>Since a</a:t>
            </a:r>
            <a:r>
              <a:rPr lang="pt-BR" sz="800" b="0" i="0" u="none" strike="noStrike" baseline="0" dirty="0">
                <a:latin typeface="TimesNewRomanPSMT"/>
              </a:rPr>
              <a:t>n </a:t>
            </a:r>
            <a:r>
              <a:rPr lang="pt-BR" sz="2800" b="0" i="0" u="none" strike="noStrike" baseline="0" dirty="0">
                <a:latin typeface="TimesNewRomanPSMT"/>
              </a:rPr>
              <a:t>= a + (n - 1) d; n </a:t>
            </a:r>
            <a:r>
              <a:rPr lang="pt-BR" sz="2800" b="0" i="0" u="none" strike="noStrike" baseline="0" dirty="0">
                <a:latin typeface="SymbolMT"/>
              </a:rPr>
              <a:t>≥</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1600" b="1" i="0" u="none" strike="noStrike" baseline="0" dirty="0">
                <a:latin typeface="TimesNewRomanPSMT"/>
              </a:rPr>
              <a:t>20 </a:t>
            </a:r>
            <a:r>
              <a:rPr lang="pt-BR" sz="2800" b="0" i="0" u="none" strike="noStrike" baseline="0" dirty="0">
                <a:latin typeface="TimesNewRomanPSMT"/>
              </a:rPr>
              <a:t>= 3 + (20 - 1) 6</a:t>
            </a:r>
          </a:p>
          <a:p>
            <a:pPr marL="0" indent="0" algn="l">
              <a:buNone/>
            </a:pPr>
            <a:r>
              <a:rPr lang="pt-BR" sz="2800" dirty="0">
                <a:latin typeface="TimesNewRomanPSMT"/>
              </a:rPr>
              <a:t>       </a:t>
            </a:r>
            <a:r>
              <a:rPr lang="pt-BR" sz="2800" b="0" i="0" u="none" strike="noStrike" baseline="0" dirty="0">
                <a:latin typeface="TimesNewRomanPSMT"/>
              </a:rPr>
              <a:t> </a:t>
            </a:r>
            <a:r>
              <a:rPr lang="x-none" sz="2800" b="0" i="0" u="none" strike="noStrike" baseline="0" dirty="0">
                <a:latin typeface="TimesNewRomanPSMT"/>
              </a:rPr>
              <a:t>= 3 + 114</a:t>
            </a:r>
            <a:r>
              <a:rPr lang="en-US" sz="2800" b="0" i="0" u="none" strike="noStrike" baseline="0" dirty="0">
                <a:latin typeface="TimesNewRomanPSMT"/>
              </a:rPr>
              <a:t> </a:t>
            </a:r>
          </a:p>
          <a:p>
            <a:pPr marL="0" indent="0" algn="l">
              <a:buNone/>
            </a:pPr>
            <a:r>
              <a:rPr lang="en-US" sz="2800" b="0" i="0" u="none" strike="noStrike" baseline="0" dirty="0">
                <a:latin typeface="TimesNewRomanPSMT"/>
              </a:rPr>
              <a:t>        </a:t>
            </a:r>
            <a:r>
              <a:rPr lang="x-none" sz="2800" b="0" i="0" u="none" strike="noStrike" baseline="0" dirty="0">
                <a:latin typeface="TimesNewRomanPSMT"/>
              </a:rPr>
              <a:t>= 117</a:t>
            </a:r>
          </a:p>
        </p:txBody>
      </p:sp>
      <p:sp>
        <p:nvSpPr>
          <p:cNvPr id="4" name="Title 1">
            <a:extLst>
              <a:ext uri="{FF2B5EF4-FFF2-40B4-BE49-F238E27FC236}">
                <a16:creationId xmlns:a16="http://schemas.microsoft.com/office/drawing/2014/main" xmlns="" id="{84B59894-007D-4AD3-BD79-35CA1F5E7612}"/>
              </a:ext>
            </a:extLst>
          </p:cNvPr>
          <p:cNvSpPr>
            <a:spLocks noGrp="1"/>
          </p:cNvSpPr>
          <p:nvPr>
            <p:ph type="title"/>
          </p:nvPr>
        </p:nvSpPr>
        <p:spPr>
          <a:xfrm>
            <a:off x="457200" y="381000"/>
            <a:ext cx="8229600" cy="914400"/>
          </a:xfrm>
        </p:spPr>
        <p:txBody>
          <a:bodyPr>
            <a:normAutofit/>
          </a:bodyPr>
          <a:lstStyle/>
          <a:p>
            <a:r>
              <a:rPr lang="en-US" dirty="0"/>
              <a:t>Arithmetic Sequences </a:t>
            </a:r>
          </a:p>
        </p:txBody>
      </p:sp>
    </p:spTree>
    <p:extLst>
      <p:ext uri="{BB962C8B-B14F-4D97-AF65-F5344CB8AC3E}">
        <p14:creationId xmlns:p14="http://schemas.microsoft.com/office/powerpoint/2010/main" val="3394465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1FE44B6-D7F2-4BA8-9DEE-D97A5A769816}"/>
              </a:ext>
            </a:extLst>
          </p:cNvPr>
          <p:cNvSpPr>
            <a:spLocks noGrp="1"/>
          </p:cNvSpPr>
          <p:nvPr>
            <p:ph type="title"/>
          </p:nvPr>
        </p:nvSpPr>
        <p:spPr>
          <a:xfrm>
            <a:off x="457200" y="457200"/>
            <a:ext cx="8229600" cy="762000"/>
          </a:xfrm>
        </p:spPr>
        <p:txBody>
          <a:bodyPr>
            <a:normAutofit fontScale="90000"/>
          </a:bodyPr>
          <a:lstStyle/>
          <a:p>
            <a:r>
              <a:rPr lang="en-US" dirty="0"/>
              <a:t>Arithmetic Sequences </a:t>
            </a:r>
          </a:p>
        </p:txBody>
      </p:sp>
      <p:sp>
        <p:nvSpPr>
          <p:cNvPr id="8" name="Content Placeholder 7">
            <a:extLst>
              <a:ext uri="{FF2B5EF4-FFF2-40B4-BE49-F238E27FC236}">
                <a16:creationId xmlns:a16="http://schemas.microsoft.com/office/drawing/2014/main" xmlns="" id="{526C1F8F-A9BC-4919-AF2C-2E43704B8590}"/>
              </a:ext>
            </a:extLst>
          </p:cNvPr>
          <p:cNvSpPr>
            <a:spLocks noGrp="1"/>
          </p:cNvSpPr>
          <p:nvPr>
            <p:ph idx="1"/>
          </p:nvPr>
        </p:nvSpPr>
        <p:spPr>
          <a:xfrm>
            <a:off x="152400" y="1371600"/>
            <a:ext cx="8839200" cy="5410200"/>
          </a:xfrm>
        </p:spPr>
        <p:txBody>
          <a:bodyPr>
            <a:normAutofit fontScale="85000" lnSpcReduction="20000"/>
          </a:bodyPr>
          <a:lstStyle/>
          <a:p>
            <a:pPr marL="0" indent="0" algn="l">
              <a:buNone/>
            </a:pPr>
            <a:r>
              <a:rPr lang="en-US" sz="2800" b="1" i="0" u="none" strike="noStrike" baseline="0" dirty="0">
                <a:latin typeface="Times New Roman" panose="02020603050405020304" pitchFamily="18" charset="0"/>
              </a:rPr>
              <a:t>EXERCISE:</a:t>
            </a:r>
          </a:p>
          <a:p>
            <a:pPr marL="0" indent="0" algn="l">
              <a:buNone/>
            </a:pPr>
            <a:r>
              <a:rPr lang="en-US" sz="2800" b="0" i="0" u="none" strike="noStrike" baseline="0" dirty="0">
                <a:latin typeface="TimesNewRomanPSMT"/>
              </a:rPr>
              <a:t>Find the 36th term of the arithmetic sequence whose 3rd term is 7 and 8th term is 17.</a:t>
            </a:r>
          </a:p>
          <a:p>
            <a:pPr marL="0" indent="0" algn="l">
              <a:buNone/>
            </a:pPr>
            <a:r>
              <a:rPr lang="en-US" sz="2800" b="1" i="0" u="none" strike="noStrike" baseline="0" dirty="0">
                <a:latin typeface="Times New Roman" panose="02020603050405020304" pitchFamily="18" charset="0"/>
              </a:rPr>
              <a:t>SOLUTION:</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the arithmetic sequence.</a:t>
            </a:r>
          </a:p>
          <a:p>
            <a:pPr marL="0" indent="0" algn="l">
              <a:buNone/>
            </a:pPr>
            <a:r>
              <a:rPr lang="en-US" sz="2800" b="0" i="0" u="none" strike="noStrike" baseline="0" dirty="0">
                <a:latin typeface="TimesNewRomanPSMT"/>
              </a:rPr>
              <a:t>Then	</a:t>
            </a:r>
            <a:r>
              <a:rPr lang="pt-BR" sz="2800" b="0" i="0" u="none" strike="noStrike" baseline="0" dirty="0">
                <a:latin typeface="TimesNewRomanPSMT"/>
              </a:rPr>
              <a:t>a</a:t>
            </a:r>
            <a:r>
              <a:rPr lang="pt-BR" sz="2200" b="1" i="0" u="none" strike="noStrike" baseline="0" dirty="0">
                <a:latin typeface="TimesNewRomanPSMT"/>
              </a:rPr>
              <a:t>n</a:t>
            </a:r>
            <a:r>
              <a:rPr lang="pt-BR" sz="800" b="0" i="0" u="none" strike="noStrike" baseline="0" dirty="0">
                <a:latin typeface="TimesNewRomanPSMT"/>
              </a:rPr>
              <a:t> </a:t>
            </a:r>
            <a:r>
              <a:rPr lang="pt-BR" sz="2800" b="0" i="0" u="none" strike="noStrike" baseline="0" dirty="0">
                <a:latin typeface="TimesNewRomanPSMT"/>
              </a:rPr>
              <a:t>= a + (n - 1)d n </a:t>
            </a:r>
            <a:r>
              <a:rPr lang="pt-BR" sz="2800" b="0" i="0" u="none" strike="noStrike" baseline="0" dirty="0">
                <a:latin typeface="SymbolMT"/>
              </a:rPr>
              <a:t>≥ </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2200" b="1" i="0" u="none" strike="noStrike" baseline="0" dirty="0">
                <a:latin typeface="TimesNewRomanPSMT"/>
              </a:rPr>
              <a:t>3 </a:t>
            </a:r>
            <a:r>
              <a:rPr lang="pt-BR" sz="2800" b="0" i="0" u="none" strike="noStrike" baseline="0" dirty="0">
                <a:latin typeface="TimesNewRomanPSMT"/>
              </a:rPr>
              <a:t>= a + (3 - 1) d </a:t>
            </a:r>
            <a:r>
              <a:rPr lang="en-US" sz="2800" b="0" i="0" u="none" strike="noStrike" baseline="0" dirty="0">
                <a:latin typeface="TimesNewRomanPSMT"/>
              </a:rPr>
              <a:t>and a</a:t>
            </a:r>
            <a:r>
              <a:rPr lang="en-US" sz="2200" b="1" i="0" u="none" strike="noStrike" baseline="0" dirty="0">
                <a:latin typeface="TimesNewRomanPSMT"/>
              </a:rPr>
              <a:t>8 </a:t>
            </a:r>
            <a:r>
              <a:rPr lang="en-US" sz="2800" b="0" i="0" u="none" strike="noStrike" baseline="0" dirty="0">
                <a:latin typeface="TimesNewRomanPSMT"/>
              </a:rPr>
              <a:t>= a + (8 - 1) d</a:t>
            </a:r>
          </a:p>
          <a:p>
            <a:pPr marL="0" indent="0" algn="l">
              <a:buNone/>
            </a:pPr>
            <a:r>
              <a:rPr lang="en-US" sz="2800" b="0" i="0" u="none" strike="noStrike" baseline="0" dirty="0">
                <a:latin typeface="TimesNewRomanPSMT"/>
              </a:rPr>
              <a:t>Given that a</a:t>
            </a:r>
            <a:r>
              <a:rPr lang="en-US" sz="800" b="0" i="0" u="none" strike="noStrike" baseline="0" dirty="0">
                <a:latin typeface="TimesNewRomanPSMT"/>
              </a:rPr>
              <a:t>3 </a:t>
            </a:r>
            <a:r>
              <a:rPr lang="en-US" sz="2800" b="0" i="0" u="none" strike="noStrike" baseline="0" dirty="0">
                <a:latin typeface="TimesNewRomanPSMT"/>
              </a:rPr>
              <a:t>= 7 and a</a:t>
            </a:r>
            <a:r>
              <a:rPr lang="en-US" sz="800" b="0" i="0" u="none" strike="noStrike" baseline="0" dirty="0">
                <a:latin typeface="TimesNewRomanPSMT"/>
              </a:rPr>
              <a:t>8 </a:t>
            </a:r>
            <a:r>
              <a:rPr lang="en-US" sz="2800" b="0" i="0" u="none" strike="noStrike" baseline="0" dirty="0">
                <a:latin typeface="TimesNewRomanPSMT"/>
              </a:rPr>
              <a:t>= 17. Therefore</a:t>
            </a:r>
          </a:p>
          <a:p>
            <a:pPr marL="0" indent="0" algn="l">
              <a:buNone/>
            </a:pPr>
            <a:r>
              <a:rPr lang="en-US" sz="2800" b="0" i="0" u="none" strike="noStrike" baseline="0" dirty="0">
                <a:latin typeface="TimesNewRomanPSMT"/>
              </a:rPr>
              <a:t>7 = a + 2d……………………(1) and 17 = a + 7d………….………..(2)</a:t>
            </a:r>
          </a:p>
          <a:p>
            <a:pPr marL="0" indent="0" algn="l">
              <a:buNone/>
            </a:pPr>
            <a:r>
              <a:rPr lang="en-US" sz="2800" b="0" i="0" u="none" strike="noStrike" baseline="0" dirty="0">
                <a:latin typeface="TimesNewRomanPSMT"/>
              </a:rPr>
              <a:t>Subtracting (1) from (2), we get,</a:t>
            </a:r>
          </a:p>
          <a:p>
            <a:pPr marL="0" indent="0" algn="l">
              <a:buNone/>
            </a:pPr>
            <a:r>
              <a:rPr lang="en-US" sz="2800" b="0" i="0" u="none" strike="noStrike" baseline="0" dirty="0">
                <a:latin typeface="TimesNewRomanPSMT"/>
              </a:rPr>
              <a:t>10 = 5d		</a:t>
            </a:r>
            <a:r>
              <a:rPr lang="en-US" sz="2800" b="0" i="0" u="none" strike="noStrike" baseline="0" dirty="0">
                <a:latin typeface="SymbolMT"/>
              </a:rPr>
              <a:t>⇒ </a:t>
            </a:r>
            <a:r>
              <a:rPr lang="en-US" sz="2800" b="0" i="0" u="none" strike="noStrike" baseline="0" dirty="0">
                <a:latin typeface="TimesNewRomanPSMT"/>
              </a:rPr>
              <a:t>d = 2</a:t>
            </a:r>
          </a:p>
          <a:p>
            <a:pPr marL="0" indent="0" algn="l">
              <a:buNone/>
            </a:pPr>
            <a:r>
              <a:rPr lang="en-US" sz="2800" b="0" i="0" u="none" strike="noStrike" baseline="0" dirty="0">
                <a:latin typeface="TimesNewRomanPSMT"/>
              </a:rPr>
              <a:t>Substituting d = 2 in (1) we have</a:t>
            </a:r>
          </a:p>
          <a:p>
            <a:pPr marL="0" indent="0" algn="l">
              <a:buNone/>
            </a:pPr>
            <a:r>
              <a:rPr lang="en-US" sz="2800" b="0" i="0" u="none" strike="noStrike" baseline="0" dirty="0">
                <a:latin typeface="TimesNewRomanPSMT"/>
              </a:rPr>
              <a:t>7 = a + 2(2)	which gives a = 3</a:t>
            </a:r>
            <a:endParaRPr lang="x-none" dirty="0"/>
          </a:p>
        </p:txBody>
      </p:sp>
    </p:spTree>
    <p:extLst>
      <p:ext uri="{BB962C8B-B14F-4D97-AF65-F5344CB8AC3E}">
        <p14:creationId xmlns:p14="http://schemas.microsoft.com/office/powerpoint/2010/main" val="62666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normAutofit fontScale="92500" lnSpcReduction="20000"/>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r>
              <a:rPr lang="en-US" dirty="0"/>
              <a:t>Recall, for example:</a:t>
            </a:r>
          </a:p>
          <a:p>
            <a:pPr marL="0" indent="0">
              <a:buNone/>
            </a:pPr>
            <a:r>
              <a:rPr lang="en-US" dirty="0"/>
              <a:t>	A = {a1, a2} and B = {b1, b2, b3}</a:t>
            </a:r>
          </a:p>
          <a:p>
            <a:pPr marL="0" indent="0">
              <a:buNone/>
            </a:pPr>
            <a:r>
              <a:rPr lang="pt-BR" dirty="0"/>
              <a:t>	A x B = { (a1, b1), (a1, b2), (a1, b3), </a:t>
            </a:r>
          </a:p>
          <a:p>
            <a:pPr marL="0" indent="0">
              <a:buNone/>
            </a:pPr>
            <a:r>
              <a:rPr lang="pt-BR" dirty="0"/>
              <a:t>		    (a2, b1), (a2, b2), (a2, b3)}</a:t>
            </a:r>
          </a:p>
          <a:p>
            <a:r>
              <a:rPr lang="en-US" dirty="0"/>
              <a:t>Ordered pairs, which</a:t>
            </a:r>
          </a:p>
          <a:p>
            <a:pPr lvl="1"/>
            <a:r>
              <a:rPr lang="en-US" dirty="0"/>
              <a:t>First element comes from A</a:t>
            </a:r>
          </a:p>
          <a:p>
            <a:pPr lvl="1"/>
            <a:r>
              <a:rPr lang="en-US" dirty="0"/>
              <a:t>Second element comes from B</a:t>
            </a:r>
          </a:p>
          <a:p>
            <a:pPr lvl="1"/>
            <a:r>
              <a:rPr lang="en-US" dirty="0"/>
              <a:t> </a:t>
            </a:r>
            <a:r>
              <a:rPr lang="en-US" b="1" dirty="0" err="1"/>
              <a:t>aRb</a:t>
            </a:r>
            <a:r>
              <a:rPr lang="en-US" dirty="0"/>
              <a:t>: (a, b) ∈ R</a:t>
            </a:r>
          </a:p>
          <a:p>
            <a:pPr lvl="1"/>
            <a:r>
              <a:rPr lang="en-US" dirty="0"/>
              <a:t> </a:t>
            </a:r>
            <a:r>
              <a:rPr lang="en-US" b="1" dirty="0"/>
              <a:t>        </a:t>
            </a:r>
            <a:r>
              <a:rPr lang="en-US" dirty="0"/>
              <a:t>: (a, b) ∉ R</a:t>
            </a:r>
          </a:p>
          <a:p>
            <a:pPr marL="0" indent="0">
              <a:buNone/>
            </a:pPr>
            <a:r>
              <a:rPr lang="en-US" dirty="0"/>
              <a:t>Moreover, when (a, b) belongs to R, a is said to be related to b by R.</a:t>
            </a:r>
            <a:endParaRPr lang="en-US" i="1" dirty="0">
              <a:latin typeface="Cambria Math"/>
              <a:ea typeface="Cambria Math"/>
            </a:endParaRPr>
          </a:p>
          <a:p>
            <a:pPr>
              <a:buNone/>
            </a:pPr>
            <a:endParaRPr lang="en-US" i="1" dirty="0">
              <a:latin typeface="Cambria Math"/>
              <a:ea typeface="Cambria Math"/>
            </a:endParaRPr>
          </a:p>
          <a:p>
            <a:endParaRPr lang="en-US" dirty="0">
              <a:latin typeface="+mj-lt"/>
            </a:endParaRPr>
          </a:p>
        </p:txBody>
      </p:sp>
      <p:pic>
        <p:nvPicPr>
          <p:cNvPr id="14" name="Picture 13">
            <a:extLst>
              <a:ext uri="{FF2B5EF4-FFF2-40B4-BE49-F238E27FC236}">
                <a16:creationId xmlns:a16="http://schemas.microsoft.com/office/drawing/2014/main" xmlns="" id="{AB799BB3-9B88-4691-B15D-E9A90A0420AA}"/>
              </a:ext>
            </a:extLst>
          </p:cNvPr>
          <p:cNvPicPr>
            <a:picLocks noChangeAspect="1"/>
          </p:cNvPicPr>
          <p:nvPr/>
        </p:nvPicPr>
        <p:blipFill>
          <a:blip r:embed="rId2"/>
          <a:stretch>
            <a:fillRect/>
          </a:stretch>
        </p:blipFill>
        <p:spPr>
          <a:xfrm>
            <a:off x="1143000" y="4800600"/>
            <a:ext cx="609601" cy="447675"/>
          </a:xfrm>
          <a:prstGeom prst="rect">
            <a:avLst/>
          </a:prstGeom>
        </p:spPr>
      </p:pic>
    </p:spTree>
    <p:extLst>
      <p:ext uri="{BB962C8B-B14F-4D97-AF65-F5344CB8AC3E}">
        <p14:creationId xmlns:p14="http://schemas.microsoft.com/office/powerpoint/2010/main" val="186208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29E8A5B-12D4-4716-9BE5-5A938267B1D3}"/>
              </a:ext>
            </a:extLst>
          </p:cNvPr>
          <p:cNvSpPr>
            <a:spLocks noGrp="1"/>
          </p:cNvSpPr>
          <p:nvPr>
            <p:ph idx="1"/>
          </p:nvPr>
        </p:nvSpPr>
        <p:spPr>
          <a:xfrm>
            <a:off x="457200" y="1600200"/>
            <a:ext cx="8382000" cy="4724400"/>
          </a:xfrm>
        </p:spPr>
        <p:txBody>
          <a:bodyPr/>
          <a:lstStyle/>
          <a:p>
            <a:pPr marL="0" indent="0" algn="l">
              <a:buNone/>
            </a:pPr>
            <a:r>
              <a:rPr lang="en-US" sz="2800" b="0" i="0" u="none" strike="noStrike" baseline="0" dirty="0">
                <a:latin typeface="TimesNewRomanPSMT"/>
              </a:rPr>
              <a:t>Thus, 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a + (n - 1) d</a:t>
            </a:r>
          </a:p>
          <a:p>
            <a:pPr marL="0" indent="0" algn="l">
              <a:buNone/>
            </a:pPr>
            <a:r>
              <a:rPr lang="en-US" sz="2800" b="0" i="0" u="none" strike="noStrike" baseline="0" dirty="0">
                <a:latin typeface="TimesNewRomanPSMT"/>
              </a:rPr>
              <a:t>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3 + (n - 1) 2 (using values of a and d)</a:t>
            </a:r>
          </a:p>
          <a:p>
            <a:pPr marL="0" indent="0" algn="l">
              <a:buNone/>
            </a:pPr>
            <a:r>
              <a:rPr lang="en-US" sz="2800" b="0" i="0" u="none" strike="noStrike" baseline="0" dirty="0">
                <a:latin typeface="TimesNewRomanPSMT"/>
              </a:rPr>
              <a:t>Hence the value of 36th term is</a:t>
            </a:r>
          </a:p>
          <a:p>
            <a:pPr marL="0" indent="0" algn="l">
              <a:buNone/>
            </a:pPr>
            <a:r>
              <a:rPr lang="pt-BR" sz="2800" b="0" i="0" u="none" strike="noStrike" baseline="0" dirty="0">
                <a:latin typeface="TimesNewRomanPSMT"/>
              </a:rPr>
              <a:t>	a</a:t>
            </a:r>
            <a:r>
              <a:rPr lang="pt-BR" sz="1400" b="1" i="0" u="none" strike="noStrike" baseline="0" dirty="0">
                <a:latin typeface="TimesNewRomanPSMT"/>
              </a:rPr>
              <a:t>36 	</a:t>
            </a:r>
            <a:r>
              <a:rPr lang="pt-BR" sz="2800" b="0" i="0" u="none" strike="noStrike" baseline="0" dirty="0">
                <a:latin typeface="TimesNewRomanPSMT"/>
              </a:rPr>
              <a:t>= 3 + (36 - 1) 2</a:t>
            </a:r>
          </a:p>
          <a:p>
            <a:pPr marL="0" indent="0" algn="l">
              <a:buNone/>
            </a:pPr>
            <a:r>
              <a:rPr lang="en-US" sz="2800" b="0" i="0" u="none" strike="noStrike" baseline="0" dirty="0">
                <a:latin typeface="TimesNewRomanPSMT"/>
              </a:rPr>
              <a:t>		</a:t>
            </a:r>
            <a:r>
              <a:rPr lang="x-none" sz="2800" b="0" i="0" u="none" strike="noStrike" baseline="0" dirty="0">
                <a:latin typeface="TimesNewRomanPSMT"/>
              </a:rPr>
              <a:t>= 3 + 70</a:t>
            </a:r>
          </a:p>
          <a:p>
            <a:pPr marL="0" indent="0" algn="l">
              <a:buNone/>
            </a:pPr>
            <a:r>
              <a:rPr lang="en-US" sz="2800" b="0" i="0" u="none" strike="noStrike" baseline="0" dirty="0">
                <a:latin typeface="TimesNewRomanPSMT"/>
              </a:rPr>
              <a:t>	</a:t>
            </a:r>
            <a:r>
              <a:rPr kumimoji="0" lang="pt-BR" sz="2800" b="0" i="0" u="none" strike="noStrike" kern="1200" cap="none" spc="0" normalizeH="0" baseline="0" noProof="0" dirty="0">
                <a:ln>
                  <a:noFill/>
                </a:ln>
                <a:solidFill>
                  <a:prstClr val="black"/>
                </a:solidFill>
                <a:effectLst/>
                <a:uLnTx/>
                <a:uFillTx/>
                <a:latin typeface="TimesNewRomanPSMT"/>
                <a:ea typeface="+mn-ea"/>
                <a:cs typeface="+mn-cs"/>
              </a:rPr>
              <a:t> a</a:t>
            </a:r>
            <a:r>
              <a:rPr kumimoji="0" lang="pt-BR" sz="1400" b="1" i="0" u="none" strike="noStrike" kern="1200" cap="none" spc="0" normalizeH="0" baseline="0" noProof="0" dirty="0">
                <a:ln>
                  <a:noFill/>
                </a:ln>
                <a:solidFill>
                  <a:prstClr val="black"/>
                </a:solidFill>
                <a:effectLst/>
                <a:uLnTx/>
                <a:uFillTx/>
                <a:latin typeface="TimesNewRomanPSMT"/>
                <a:ea typeface="+mn-ea"/>
                <a:cs typeface="+mn-cs"/>
              </a:rPr>
              <a:t>36 </a:t>
            </a:r>
            <a:r>
              <a:rPr lang="en-US" sz="2800" b="0" i="0" u="none" strike="noStrike" baseline="0" dirty="0">
                <a:latin typeface="TimesNewRomanPSMT"/>
              </a:rPr>
              <a:t>	</a:t>
            </a:r>
            <a:r>
              <a:rPr lang="x-none" sz="2800" b="0" i="0" u="none" strike="noStrike" baseline="0" dirty="0">
                <a:latin typeface="TimesNewRomanPSMT"/>
              </a:rPr>
              <a:t>= 73</a:t>
            </a:r>
            <a:endParaRPr lang="x-none" dirty="0"/>
          </a:p>
        </p:txBody>
      </p:sp>
      <p:sp>
        <p:nvSpPr>
          <p:cNvPr id="4" name="Title 1">
            <a:extLst>
              <a:ext uri="{FF2B5EF4-FFF2-40B4-BE49-F238E27FC236}">
                <a16:creationId xmlns:a16="http://schemas.microsoft.com/office/drawing/2014/main" xmlns="" id="{39662A5F-082F-4355-BFFE-6382AEFC76E9}"/>
              </a:ext>
            </a:extLst>
          </p:cNvPr>
          <p:cNvSpPr txBox="1">
            <a:spLocks/>
          </p:cNvSpPr>
          <p:nvPr/>
        </p:nvSpPr>
        <p:spPr>
          <a:xfrm>
            <a:off x="457200" y="704088"/>
            <a:ext cx="8229600" cy="692277"/>
          </a:xfrm>
          <a:prstGeom prst="rect">
            <a:avLst/>
          </a:prstGeom>
        </p:spPr>
        <p:txBody>
          <a:bodyPr vert="horz" lIns="0" rIns="0" bIns="0" anchor="b">
            <a:normAutofit fontScale="900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04617B"/>
                </a:solidFill>
                <a:effectLst/>
                <a:uLnTx/>
                <a:uFillTx/>
                <a:latin typeface="Calibri"/>
                <a:ea typeface="+mj-ea"/>
                <a:cs typeface="+mj-cs"/>
              </a:rPr>
              <a:t>Arithmetic Sequences </a:t>
            </a:r>
          </a:p>
        </p:txBody>
      </p:sp>
    </p:spTree>
    <p:extLst>
      <p:ext uri="{BB962C8B-B14F-4D97-AF65-F5344CB8AC3E}">
        <p14:creationId xmlns:p14="http://schemas.microsoft.com/office/powerpoint/2010/main" val="411965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C2AD76-B754-4696-84BB-4ECBDB459BC8}"/>
              </a:ext>
            </a:extLst>
          </p:cNvPr>
          <p:cNvSpPr>
            <a:spLocks noGrp="1"/>
          </p:cNvSpPr>
          <p:nvPr>
            <p:ph type="title"/>
          </p:nvPr>
        </p:nvSpPr>
        <p:spPr>
          <a:xfrm>
            <a:off x="145366" y="685800"/>
            <a:ext cx="8991600" cy="591312"/>
          </a:xfrm>
        </p:spPr>
        <p:txBody>
          <a:bodyPr>
            <a:normAutofit fontScale="90000"/>
          </a:bodyPr>
          <a:lstStyle/>
          <a:p>
            <a:r>
              <a:rPr lang="en-US" dirty="0"/>
              <a:t>Geometric Progression OR Sequence</a:t>
            </a:r>
            <a:endParaRPr lang="x-none" dirty="0"/>
          </a:p>
        </p:txBody>
      </p:sp>
      <p:sp>
        <p:nvSpPr>
          <p:cNvPr id="3" name="Content Placeholder 2">
            <a:extLst>
              <a:ext uri="{FF2B5EF4-FFF2-40B4-BE49-F238E27FC236}">
                <a16:creationId xmlns:a16="http://schemas.microsoft.com/office/drawing/2014/main" xmlns="" id="{7B6E760D-706B-460B-8D1F-DEC5B1FCD15E}"/>
              </a:ext>
            </a:extLst>
          </p:cNvPr>
          <p:cNvSpPr>
            <a:spLocks noGrp="1"/>
          </p:cNvSpPr>
          <p:nvPr>
            <p:ph idx="1"/>
          </p:nvPr>
        </p:nvSpPr>
        <p:spPr>
          <a:xfrm>
            <a:off x="304800" y="1429512"/>
            <a:ext cx="8763000" cy="5199888"/>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multiplying it with a constant number is called a geometric sequence or geometric progression (G.P.)</a:t>
            </a:r>
          </a:p>
          <a:p>
            <a:pPr algn="l"/>
            <a:r>
              <a:rPr lang="en-US" sz="2800" b="0" i="0" u="none" strike="noStrike" baseline="0" dirty="0">
                <a:latin typeface="TimesNewRomanPSMT"/>
              </a:rPr>
              <a:t>The constant number, being the ratio of any two consecutive terms is called the common ratio of the G.P. commonly denoted by “r”.</a:t>
            </a:r>
            <a:r>
              <a:rPr lang="en-US" sz="2800" b="1" i="0" u="none" strike="noStrike" baseline="0" dirty="0">
                <a:latin typeface="Times New Roman" panose="02020603050405020304" pitchFamily="18" charset="0"/>
              </a:rPr>
              <a:t> </a:t>
            </a:r>
          </a:p>
          <a:p>
            <a:pPr algn="l"/>
            <a:r>
              <a:rPr lang="en-US" sz="2800" b="1" i="0" u="none" strike="noStrike" baseline="0" dirty="0">
                <a:latin typeface="Times New Roman" panose="02020603050405020304" pitchFamily="18" charset="0"/>
              </a:rPr>
              <a:t>EXAMPLE:</a:t>
            </a:r>
          </a:p>
          <a:p>
            <a:pPr marL="0" indent="0" algn="l">
              <a:buNone/>
            </a:pPr>
            <a:r>
              <a:rPr lang="en-US" sz="2800" b="0" i="0" u="none" strike="noStrike" baseline="0" dirty="0">
                <a:latin typeface="TimesNewRomanPSMT"/>
              </a:rPr>
              <a:t>1. 1, 2, 4, 8, 16, … (common ratio = 2)</a:t>
            </a:r>
          </a:p>
          <a:p>
            <a:pPr marL="0" indent="0" algn="l">
              <a:buNone/>
            </a:pPr>
            <a:r>
              <a:rPr lang="en-US" sz="2800" b="0" i="0" u="none" strike="noStrike" baseline="0" dirty="0">
                <a:latin typeface="TimesNewRomanPSMT"/>
              </a:rPr>
              <a:t>2. 3, - 3/2, 3/4, - 3/8, … (common ratio = - 1/2)</a:t>
            </a:r>
          </a:p>
          <a:p>
            <a:pPr marL="0" indent="0" algn="l">
              <a:buNone/>
            </a:pPr>
            <a:r>
              <a:rPr lang="en-US" sz="2800" b="0" i="0" u="none" strike="noStrike" baseline="0" dirty="0">
                <a:latin typeface="TimesNewRomanPSMT"/>
              </a:rPr>
              <a:t>3. 0</a:t>
            </a:r>
            <a:r>
              <a:rPr lang="en-US" sz="2800" b="1" i="0" u="none" strike="noStrike" baseline="0" dirty="0">
                <a:latin typeface="Times New Roman" panose="02020603050405020304" pitchFamily="18" charset="0"/>
              </a:rPr>
              <a:t>.</a:t>
            </a:r>
            <a:r>
              <a:rPr lang="en-US" sz="2800" b="0" i="0" u="none" strike="noStrike" baseline="0" dirty="0">
                <a:latin typeface="TimesNewRomanPSMT"/>
              </a:rPr>
              <a:t>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0001, … (common ratio = 0.1 = 1/10)</a:t>
            </a:r>
          </a:p>
          <a:p>
            <a:pPr algn="just"/>
            <a:endParaRPr lang="x-none" dirty="0"/>
          </a:p>
        </p:txBody>
      </p:sp>
    </p:spTree>
    <p:extLst>
      <p:ext uri="{BB962C8B-B14F-4D97-AF65-F5344CB8AC3E}">
        <p14:creationId xmlns:p14="http://schemas.microsoft.com/office/powerpoint/2010/main" val="3313593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B96041-D610-45CC-8467-F5CEE00F4365}"/>
              </a:ext>
            </a:extLst>
          </p:cNvPr>
          <p:cNvSpPr>
            <a:spLocks noGrp="1"/>
          </p:cNvSpPr>
          <p:nvPr>
            <p:ph type="title"/>
          </p:nvPr>
        </p:nvSpPr>
        <p:spPr>
          <a:xfrm>
            <a:off x="228600" y="704088"/>
            <a:ext cx="8686800" cy="743712"/>
          </a:xfrm>
        </p:spPr>
        <p:txBody>
          <a:bodyPr>
            <a:noAutofit/>
          </a:bodyPr>
          <a:lstStyle/>
          <a:p>
            <a:r>
              <a:rPr lang="en-US" sz="3600" dirty="0"/>
              <a:t>GENERAL TERM OF A GEOMETRIC SEQUENCE:</a:t>
            </a:r>
            <a:endParaRPr lang="x-none" sz="3600" dirty="0"/>
          </a:p>
        </p:txBody>
      </p:sp>
      <p:pic>
        <p:nvPicPr>
          <p:cNvPr id="5" name="Content Placeholder 4">
            <a:extLst>
              <a:ext uri="{FF2B5EF4-FFF2-40B4-BE49-F238E27FC236}">
                <a16:creationId xmlns:a16="http://schemas.microsoft.com/office/drawing/2014/main" xmlns="" id="{3AA8C0AB-0056-4BBF-B364-E20F7BE5B578}"/>
              </a:ext>
            </a:extLst>
          </p:cNvPr>
          <p:cNvPicPr>
            <a:picLocks noGrp="1" noChangeAspect="1"/>
          </p:cNvPicPr>
          <p:nvPr>
            <p:ph idx="1"/>
          </p:nvPr>
        </p:nvPicPr>
        <p:blipFill>
          <a:blip r:embed="rId2"/>
          <a:stretch>
            <a:fillRect/>
          </a:stretch>
        </p:blipFill>
        <p:spPr>
          <a:xfrm>
            <a:off x="235634" y="1638300"/>
            <a:ext cx="8612945" cy="3581400"/>
          </a:xfrm>
        </p:spPr>
      </p:pic>
    </p:spTree>
    <p:extLst>
      <p:ext uri="{BB962C8B-B14F-4D97-AF65-F5344CB8AC3E}">
        <p14:creationId xmlns:p14="http://schemas.microsoft.com/office/powerpoint/2010/main" val="21419959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5147"/>
          </a:xfrm>
        </p:spPr>
        <p:txBody>
          <a:bodyPr>
            <a:normAutofit fontScale="90000"/>
          </a:bodyPr>
          <a:lstStyle/>
          <a:p>
            <a:r>
              <a:rPr lang="en-US" dirty="0"/>
              <a:t>Geometric Progression</a:t>
            </a:r>
          </a:p>
        </p:txBody>
      </p:sp>
      <p:sp>
        <p:nvSpPr>
          <p:cNvPr id="3" name="Content Placeholder 2"/>
          <p:cNvSpPr>
            <a:spLocks noGrp="1"/>
          </p:cNvSpPr>
          <p:nvPr>
            <p:ph idx="1"/>
          </p:nvPr>
        </p:nvSpPr>
        <p:spPr/>
        <p:txBody>
          <a:bodyPr>
            <a:normAutofit/>
          </a:bodyPr>
          <a:lstStyle/>
          <a:p>
            <a:pPr>
              <a:buNone/>
            </a:pPr>
            <a:r>
              <a:rPr lang="en-US" sz="2800" b="1" dirty="0"/>
              <a:t>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1410652" y="3086613"/>
            <a:ext cx="5821680" cy="433827"/>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1506415" y="4366701"/>
            <a:ext cx="6038850" cy="433826"/>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523999" y="5690676"/>
            <a:ext cx="5867401" cy="521970"/>
          </a:xfrm>
          <a:prstGeom prst="rect">
            <a:avLst/>
          </a:prstGeom>
        </p:spPr>
      </p:pic>
    </p:spTree>
    <p:extLst>
      <p:ext uri="{BB962C8B-B14F-4D97-AF65-F5344CB8AC3E}">
        <p14:creationId xmlns:p14="http://schemas.microsoft.com/office/powerpoint/2010/main" val="2801079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53361-EE5F-4EF7-BA54-5BD918264D9A}"/>
              </a:ext>
            </a:extLst>
          </p:cNvPr>
          <p:cNvSpPr>
            <a:spLocks noGrp="1"/>
          </p:cNvSpPr>
          <p:nvPr>
            <p:ph type="title"/>
          </p:nvPr>
        </p:nvSpPr>
        <p:spPr>
          <a:xfrm>
            <a:off x="457200" y="704088"/>
            <a:ext cx="8229600" cy="743712"/>
          </a:xfrm>
        </p:spPr>
        <p:txBody>
          <a:bodyPr>
            <a:normAutofit/>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x-none" dirty="0"/>
          </a:p>
        </p:txBody>
      </p:sp>
      <p:pic>
        <p:nvPicPr>
          <p:cNvPr id="5" name="Content Placeholder 4">
            <a:extLst>
              <a:ext uri="{FF2B5EF4-FFF2-40B4-BE49-F238E27FC236}">
                <a16:creationId xmlns:a16="http://schemas.microsoft.com/office/drawing/2014/main" xmlns="" id="{9EEE7DFD-37F1-4FDA-A249-C161AF038858}"/>
              </a:ext>
            </a:extLst>
          </p:cNvPr>
          <p:cNvPicPr>
            <a:picLocks noGrp="1" noChangeAspect="1"/>
          </p:cNvPicPr>
          <p:nvPr>
            <p:ph idx="1"/>
          </p:nvPr>
        </p:nvPicPr>
        <p:blipFill>
          <a:blip r:embed="rId2"/>
          <a:stretch>
            <a:fillRect/>
          </a:stretch>
        </p:blipFill>
        <p:spPr>
          <a:xfrm>
            <a:off x="609600" y="1752600"/>
            <a:ext cx="7696200" cy="4114800"/>
          </a:xfrm>
        </p:spPr>
      </p:pic>
    </p:spTree>
    <p:extLst>
      <p:ext uri="{BB962C8B-B14F-4D97-AF65-F5344CB8AC3E}">
        <p14:creationId xmlns:p14="http://schemas.microsoft.com/office/powerpoint/2010/main" val="374792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3A662-C9FB-4665-B631-6643DA7F3636}"/>
              </a:ext>
            </a:extLst>
          </p:cNvPr>
          <p:cNvSpPr>
            <a:spLocks noGrp="1"/>
          </p:cNvSpPr>
          <p:nvPr>
            <p:ph type="title"/>
          </p:nvPr>
        </p:nvSpPr>
        <p:spPr>
          <a:xfrm>
            <a:off x="439615" y="457200"/>
            <a:ext cx="8229600" cy="515112"/>
          </a:xfrm>
        </p:spPr>
        <p:txBody>
          <a:bodyPr>
            <a:normAutofit fontScale="90000"/>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x-none" dirty="0"/>
          </a:p>
        </p:txBody>
      </p:sp>
      <p:pic>
        <p:nvPicPr>
          <p:cNvPr id="7" name="Content Placeholder 6">
            <a:extLst>
              <a:ext uri="{FF2B5EF4-FFF2-40B4-BE49-F238E27FC236}">
                <a16:creationId xmlns:a16="http://schemas.microsoft.com/office/drawing/2014/main" xmlns="" id="{A6893037-4F4C-41A9-B9AA-92FA6B0C7939}"/>
              </a:ext>
            </a:extLst>
          </p:cNvPr>
          <p:cNvPicPr>
            <a:picLocks noGrp="1" noChangeAspect="1"/>
          </p:cNvPicPr>
          <p:nvPr>
            <p:ph idx="1"/>
          </p:nvPr>
        </p:nvPicPr>
        <p:blipFill>
          <a:blip r:embed="rId2"/>
          <a:stretch>
            <a:fillRect/>
          </a:stretch>
        </p:blipFill>
        <p:spPr>
          <a:xfrm>
            <a:off x="304800" y="972312"/>
            <a:ext cx="8610600" cy="5733288"/>
          </a:xfrm>
        </p:spPr>
      </p:pic>
    </p:spTree>
    <p:extLst>
      <p:ext uri="{BB962C8B-B14F-4D97-AF65-F5344CB8AC3E}">
        <p14:creationId xmlns:p14="http://schemas.microsoft.com/office/powerpoint/2010/main" val="1946525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extLst>
      <p:ext uri="{BB962C8B-B14F-4D97-AF65-F5344CB8AC3E}">
        <p14:creationId xmlns:p14="http://schemas.microsoft.com/office/powerpoint/2010/main" val="701230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SERIES</a:t>
            </a:r>
            <a:endParaRPr lang="x-none" dirty="0"/>
          </a:p>
        </p:txBody>
      </p:sp>
      <p:pic>
        <p:nvPicPr>
          <p:cNvPr id="9" name="Content Placeholder 8">
            <a:extLst>
              <a:ext uri="{FF2B5EF4-FFF2-40B4-BE49-F238E27FC236}">
                <a16:creationId xmlns:a16="http://schemas.microsoft.com/office/drawing/2014/main" xmlns="" id="{75B6CB13-0B56-4945-A478-14A08D8CA9D7}"/>
              </a:ext>
            </a:extLst>
          </p:cNvPr>
          <p:cNvPicPr>
            <a:picLocks noGrp="1" noChangeAspect="1"/>
          </p:cNvPicPr>
          <p:nvPr>
            <p:ph idx="1"/>
          </p:nvPr>
        </p:nvPicPr>
        <p:blipFill>
          <a:blip r:embed="rId2"/>
          <a:stretch>
            <a:fillRect/>
          </a:stretch>
        </p:blipFill>
        <p:spPr>
          <a:xfrm>
            <a:off x="533400" y="1447800"/>
            <a:ext cx="7696200" cy="2209799"/>
          </a:xfrm>
        </p:spPr>
      </p:pic>
    </p:spTree>
    <p:extLst>
      <p:ext uri="{BB962C8B-B14F-4D97-AF65-F5344CB8AC3E}">
        <p14:creationId xmlns:p14="http://schemas.microsoft.com/office/powerpoint/2010/main" val="1725270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x-none" dirty="0"/>
          </a:p>
        </p:txBody>
      </p:sp>
      <p:pic>
        <p:nvPicPr>
          <p:cNvPr id="6" name="Content Placeholder 5">
            <a:extLst>
              <a:ext uri="{FF2B5EF4-FFF2-40B4-BE49-F238E27FC236}">
                <a16:creationId xmlns:a16="http://schemas.microsoft.com/office/drawing/2014/main" xmlns="" id="{2551CF26-6060-4C33-9890-C91D342CC83F}"/>
              </a:ext>
            </a:extLst>
          </p:cNvPr>
          <p:cNvPicPr>
            <a:picLocks noGrp="1" noChangeAspect="1"/>
          </p:cNvPicPr>
          <p:nvPr>
            <p:ph idx="1"/>
          </p:nvPr>
        </p:nvPicPr>
        <p:blipFill>
          <a:blip r:embed="rId2"/>
          <a:stretch>
            <a:fillRect/>
          </a:stretch>
        </p:blipFill>
        <p:spPr>
          <a:xfrm>
            <a:off x="457200" y="1295400"/>
            <a:ext cx="8382000" cy="4858512"/>
          </a:xfrm>
        </p:spPr>
      </p:pic>
    </p:spTree>
    <p:extLst>
      <p:ext uri="{BB962C8B-B14F-4D97-AF65-F5344CB8AC3E}">
        <p14:creationId xmlns:p14="http://schemas.microsoft.com/office/powerpoint/2010/main" val="2490585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x-none" dirty="0"/>
          </a:p>
        </p:txBody>
      </p:sp>
      <p:pic>
        <p:nvPicPr>
          <p:cNvPr id="6" name="Content Placeholder 5">
            <a:extLst>
              <a:ext uri="{FF2B5EF4-FFF2-40B4-BE49-F238E27FC236}">
                <a16:creationId xmlns:a16="http://schemas.microsoft.com/office/drawing/2014/main" xmlns="" id="{D2E1852A-02C8-46AB-ABA5-D3ACF606CD5F}"/>
              </a:ext>
            </a:extLst>
          </p:cNvPr>
          <p:cNvPicPr>
            <a:picLocks noGrp="1" noChangeAspect="1"/>
          </p:cNvPicPr>
          <p:nvPr>
            <p:ph idx="1"/>
          </p:nvPr>
        </p:nvPicPr>
        <p:blipFill>
          <a:blip r:embed="rId2"/>
          <a:stretch>
            <a:fillRect/>
          </a:stretch>
        </p:blipFill>
        <p:spPr>
          <a:xfrm>
            <a:off x="457200" y="1371600"/>
            <a:ext cx="8229600" cy="5257800"/>
          </a:xfrm>
        </p:spPr>
      </p:pic>
    </p:spTree>
    <p:extLst>
      <p:ext uri="{BB962C8B-B14F-4D97-AF65-F5344CB8AC3E}">
        <p14:creationId xmlns:p14="http://schemas.microsoft.com/office/powerpoint/2010/main" val="44389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lstStyle/>
          <a:p>
            <a:pPr>
              <a:buNone/>
            </a:pPr>
            <a:r>
              <a:rPr lang="en-US" b="1" dirty="0">
                <a:ea typeface="Cambria Math"/>
              </a:rPr>
              <a:t>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371600" y="4038600"/>
            <a:ext cx="5410200" cy="2286000"/>
          </a:xfrm>
          <a:prstGeom prst="rect">
            <a:avLst/>
          </a:prstGeom>
        </p:spPr>
      </p:pic>
    </p:spTree>
    <p:extLst>
      <p:ext uri="{BB962C8B-B14F-4D97-AF65-F5344CB8AC3E}">
        <p14:creationId xmlns:p14="http://schemas.microsoft.com/office/powerpoint/2010/main" val="1998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x-none" dirty="0"/>
          </a:p>
        </p:txBody>
      </p:sp>
      <p:pic>
        <p:nvPicPr>
          <p:cNvPr id="9" name="Picture 8">
            <a:extLst>
              <a:ext uri="{FF2B5EF4-FFF2-40B4-BE49-F238E27FC236}">
                <a16:creationId xmlns:a16="http://schemas.microsoft.com/office/drawing/2014/main" xmlns="" id="{7E9D67F3-D8F6-41BB-B4F3-3F05B590236C}"/>
              </a:ext>
            </a:extLst>
          </p:cNvPr>
          <p:cNvPicPr>
            <a:picLocks noChangeAspect="1"/>
          </p:cNvPicPr>
          <p:nvPr/>
        </p:nvPicPr>
        <p:blipFill>
          <a:blip r:embed="rId2"/>
          <a:stretch>
            <a:fillRect/>
          </a:stretch>
        </p:blipFill>
        <p:spPr>
          <a:xfrm>
            <a:off x="533400" y="1752600"/>
            <a:ext cx="8153400" cy="2895600"/>
          </a:xfrm>
          <a:prstGeom prst="rect">
            <a:avLst/>
          </a:prstGeom>
        </p:spPr>
      </p:pic>
    </p:spTree>
    <p:extLst>
      <p:ext uri="{BB962C8B-B14F-4D97-AF65-F5344CB8AC3E}">
        <p14:creationId xmlns:p14="http://schemas.microsoft.com/office/powerpoint/2010/main" val="1098845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6467096-2568-493E-AA3B-C233AAAF0319}"/>
              </a:ext>
            </a:extLst>
          </p:cNvPr>
          <p:cNvPicPr>
            <a:picLocks noChangeAspect="1"/>
          </p:cNvPicPr>
          <p:nvPr/>
        </p:nvPicPr>
        <p:blipFill>
          <a:blip r:embed="rId2"/>
          <a:stretch>
            <a:fillRect/>
          </a:stretch>
        </p:blipFill>
        <p:spPr>
          <a:xfrm>
            <a:off x="152400" y="609600"/>
            <a:ext cx="8686800" cy="3428999"/>
          </a:xfrm>
          <a:prstGeom prst="rect">
            <a:avLst/>
          </a:prstGeom>
        </p:spPr>
      </p:pic>
      <p:pic>
        <p:nvPicPr>
          <p:cNvPr id="8" name="Picture 7">
            <a:extLst>
              <a:ext uri="{FF2B5EF4-FFF2-40B4-BE49-F238E27FC236}">
                <a16:creationId xmlns:a16="http://schemas.microsoft.com/office/drawing/2014/main" xmlns="" id="{9C147534-429F-4FE4-8701-56AD42ED655C}"/>
              </a:ext>
            </a:extLst>
          </p:cNvPr>
          <p:cNvPicPr>
            <a:picLocks noChangeAspect="1"/>
          </p:cNvPicPr>
          <p:nvPr/>
        </p:nvPicPr>
        <p:blipFill>
          <a:blip r:embed="rId3"/>
          <a:stretch>
            <a:fillRect/>
          </a:stretch>
        </p:blipFill>
        <p:spPr>
          <a:xfrm>
            <a:off x="152400" y="3962400"/>
            <a:ext cx="8686800" cy="2743200"/>
          </a:xfrm>
          <a:prstGeom prst="rect">
            <a:avLst/>
          </a:prstGeom>
        </p:spPr>
      </p:pic>
    </p:spTree>
    <p:extLst>
      <p:ext uri="{BB962C8B-B14F-4D97-AF65-F5344CB8AC3E}">
        <p14:creationId xmlns:p14="http://schemas.microsoft.com/office/powerpoint/2010/main" val="2629255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x-none" dirty="0"/>
          </a:p>
        </p:txBody>
      </p:sp>
      <p:pic>
        <p:nvPicPr>
          <p:cNvPr id="4" name="Picture 3">
            <a:extLst>
              <a:ext uri="{FF2B5EF4-FFF2-40B4-BE49-F238E27FC236}">
                <a16:creationId xmlns:a16="http://schemas.microsoft.com/office/drawing/2014/main" xmlns="" id="{C6090505-35AB-49A1-86CA-E59F191A4299}"/>
              </a:ext>
            </a:extLst>
          </p:cNvPr>
          <p:cNvPicPr>
            <a:picLocks noChangeAspect="1"/>
          </p:cNvPicPr>
          <p:nvPr/>
        </p:nvPicPr>
        <p:blipFill>
          <a:blip r:embed="rId2"/>
          <a:stretch>
            <a:fillRect/>
          </a:stretch>
        </p:blipFill>
        <p:spPr>
          <a:xfrm>
            <a:off x="457200" y="1450817"/>
            <a:ext cx="8229600" cy="4949983"/>
          </a:xfrm>
          <a:prstGeom prst="rect">
            <a:avLst/>
          </a:prstGeom>
        </p:spPr>
      </p:pic>
    </p:spTree>
    <p:extLst>
      <p:ext uri="{BB962C8B-B14F-4D97-AF65-F5344CB8AC3E}">
        <p14:creationId xmlns:p14="http://schemas.microsoft.com/office/powerpoint/2010/main" val="2676181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D909C-A2FD-4A14-B6EE-6A8727A8BC5C}"/>
              </a:ext>
            </a:extLst>
          </p:cNvPr>
          <p:cNvSpPr>
            <a:spLocks noGrp="1"/>
          </p:cNvSpPr>
          <p:nvPr>
            <p:ph type="title"/>
          </p:nvPr>
        </p:nvSpPr>
        <p:spPr>
          <a:xfrm>
            <a:off x="381000" y="838200"/>
            <a:ext cx="8229600" cy="685800"/>
          </a:xfrm>
        </p:spPr>
        <p:txBody>
          <a:bodyPr>
            <a:normAutofit fontScale="90000"/>
          </a:bodyPr>
          <a:lstStyle/>
          <a:p>
            <a:r>
              <a:rPr lang="en-US" sz="5400" b="1" dirty="0">
                <a:latin typeface="Times New Roman" panose="02020603050405020304" pitchFamily="18" charset="0"/>
              </a:rPr>
              <a:t>GEO</a:t>
            </a:r>
            <a:r>
              <a:rPr lang="en-US" sz="5400" b="1" i="0" u="none" strike="noStrike" baseline="0" dirty="0">
                <a:latin typeface="Times New Roman" panose="02020603050405020304" pitchFamily="18" charset="0"/>
              </a:rPr>
              <a:t>METRIC SERIES:</a:t>
            </a:r>
            <a:endParaRPr lang="x-none" dirty="0"/>
          </a:p>
        </p:txBody>
      </p:sp>
      <p:pic>
        <p:nvPicPr>
          <p:cNvPr id="6" name="Picture 5">
            <a:extLst>
              <a:ext uri="{FF2B5EF4-FFF2-40B4-BE49-F238E27FC236}">
                <a16:creationId xmlns:a16="http://schemas.microsoft.com/office/drawing/2014/main" xmlns="" id="{D6A7E125-9857-4246-8FAA-15BBE6169642}"/>
              </a:ext>
            </a:extLst>
          </p:cNvPr>
          <p:cNvPicPr>
            <a:picLocks noChangeAspect="1"/>
          </p:cNvPicPr>
          <p:nvPr/>
        </p:nvPicPr>
        <p:blipFill>
          <a:blip r:embed="rId2"/>
          <a:stretch>
            <a:fillRect/>
          </a:stretch>
        </p:blipFill>
        <p:spPr>
          <a:xfrm>
            <a:off x="381000" y="1905000"/>
            <a:ext cx="8229600" cy="2895600"/>
          </a:xfrm>
          <a:prstGeom prst="rect">
            <a:avLst/>
          </a:prstGeom>
        </p:spPr>
      </p:pic>
    </p:spTree>
    <p:extLst>
      <p:ext uri="{BB962C8B-B14F-4D97-AF65-F5344CB8AC3E}">
        <p14:creationId xmlns:p14="http://schemas.microsoft.com/office/powerpoint/2010/main" val="4058953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p>
          <a:p>
            <a:r>
              <a:rPr lang="en-US" dirty="0"/>
              <a:t>Sequences of characters or bits  are important in computer science.</a:t>
            </a:r>
          </a:p>
          <a:p>
            <a:r>
              <a:rPr lang="en-US" dirty="0"/>
              <a:t>The </a:t>
            </a:r>
            <a:r>
              <a:rPr lang="en-US" i="1" dirty="0"/>
              <a:t>empty string </a:t>
            </a:r>
            <a:r>
              <a:rPr lang="en-US" dirty="0"/>
              <a:t>is represented by </a:t>
            </a:r>
            <a:r>
              <a:rPr lang="el-GR" i="1" dirty="0"/>
              <a:t>λ</a:t>
            </a:r>
            <a:r>
              <a:rPr lang="en-US" dirty="0"/>
              <a:t>.</a:t>
            </a:r>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itchFamily="18" charset="0"/>
                <a:ea typeface="Cambria Math" pitchFamily="18" charset="0"/>
              </a:rPr>
              <a:t>5</a:t>
            </a:r>
            <a:r>
              <a:rPr lang="en-US" dirty="0"/>
              <a:t>.</a:t>
            </a:r>
          </a:p>
        </p:txBody>
      </p:sp>
    </p:spTree>
    <p:extLst>
      <p:ext uri="{BB962C8B-B14F-4D97-AF65-F5344CB8AC3E}">
        <p14:creationId xmlns:p14="http://schemas.microsoft.com/office/powerpoint/2010/main" val="3409486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p>
          <a:p>
            <a:r>
              <a:rPr lang="en-US" dirty="0"/>
              <a:t>A sequence is called a </a:t>
            </a:r>
            <a:r>
              <a:rPr lang="en-US" i="1" dirty="0"/>
              <a:t>solution</a:t>
            </a:r>
            <a:r>
              <a:rPr lang="en-US" dirty="0"/>
              <a:t> of a recurrence relation if its terms satisfy the recurrence relation.</a:t>
            </a:r>
          </a:p>
          <a:p>
            <a:r>
              <a:rPr lang="en-US" dirty="0"/>
              <a:t>The </a:t>
            </a:r>
            <a:r>
              <a:rPr lang="en-US" i="1" dirty="0"/>
              <a:t>initial conditions </a:t>
            </a:r>
            <a:r>
              <a:rPr lang="en-US" dirty="0"/>
              <a:t>for a sequence specify the terms that precede the first term where the recurrence relation takes effect. </a:t>
            </a:r>
          </a:p>
        </p:txBody>
      </p:sp>
    </p:spTree>
    <p:extLst>
      <p:ext uri="{BB962C8B-B14F-4D97-AF65-F5344CB8AC3E}">
        <p14:creationId xmlns:p14="http://schemas.microsoft.com/office/powerpoint/2010/main" val="1564249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a:buNone/>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a:buNone/>
            </a:pPr>
            <a:endParaRPr lang="en-US" dirty="0"/>
          </a:p>
          <a:p>
            <a:pPr lvl="1">
              <a:buNone/>
            </a:pPr>
            <a:r>
              <a:rPr lang="en-US" b="1" dirty="0"/>
              <a:t>Solution</a:t>
            </a:r>
            <a:r>
              <a:rPr lang="en-US" dirty="0"/>
              <a:t>: We see from the recurrence relation that</a:t>
            </a:r>
          </a:p>
          <a:p>
            <a:pPr lvl="1">
              <a:buNone/>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lvl="1">
              <a:buNone/>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lvl="1">
              <a:buNone/>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lvl="1">
              <a:buNone/>
            </a:pPr>
            <a:endParaRPr lang="en-US" i="1" dirty="0"/>
          </a:p>
          <a:p>
            <a:pPr lvl="1">
              <a:buNone/>
            </a:pPr>
            <a:r>
              <a:rPr lang="en-US" dirty="0"/>
              <a:t>  </a:t>
            </a:r>
          </a:p>
        </p:txBody>
      </p:sp>
    </p:spTree>
    <p:extLst>
      <p:ext uri="{BB962C8B-B14F-4D97-AF65-F5344CB8AC3E}">
        <p14:creationId xmlns:p14="http://schemas.microsoft.com/office/powerpoint/2010/main" val="3949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lstStyle/>
          <a:p>
            <a:pPr>
              <a:buNone/>
            </a:pPr>
            <a:r>
              <a:rPr lang="en-US" b="1" dirty="0"/>
              <a:t>   Example </a:t>
            </a:r>
            <a:r>
              <a:rPr lang="en-US" dirty="0">
                <a:latin typeface="Cambria Math" pitchFamily="18" charset="0"/>
                <a:ea typeface="Cambria Math"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2,3,4,…. </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What are </a:t>
            </a:r>
            <a:r>
              <a:rPr lang="en-US" i="1" dirty="0"/>
              <a:t>a</a:t>
            </a:r>
            <a:r>
              <a:rPr lang="en-US" baseline="-25000" dirty="0">
                <a:latin typeface="Cambria Math" pitchFamily="18" charset="0"/>
                <a:ea typeface="Cambria Math" pitchFamily="18" charset="0"/>
              </a:rPr>
              <a:t>2</a:t>
            </a:r>
            <a:r>
              <a:rPr lang="en-US" dirty="0"/>
              <a:t> and </a:t>
            </a:r>
            <a:r>
              <a:rPr lang="en-US" i="1" dirty="0"/>
              <a:t>a</a:t>
            </a:r>
            <a:r>
              <a:rPr lang="en-US" baseline="-25000" dirty="0">
                <a:latin typeface="Cambria Math" pitchFamily="18" charset="0"/>
                <a:ea typeface="Cambria Math" pitchFamily="18" charset="0"/>
              </a:rPr>
              <a:t>3</a:t>
            </a:r>
            <a:r>
              <a:rPr lang="en-US" dirty="0"/>
              <a:t>? </a:t>
            </a:r>
          </a:p>
          <a:p>
            <a:pPr>
              <a:buNone/>
            </a:pPr>
            <a:r>
              <a:rPr lang="en-US" dirty="0"/>
              <a:t>    [Here the initial conditions are </a:t>
            </a:r>
            <a:r>
              <a:rPr lang="en-US" i="1" dirty="0"/>
              <a:t>a</a:t>
            </a:r>
            <a:r>
              <a:rPr lang="en-US" i="1" baseline="-25000" dirty="0"/>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a:t>
            </a:r>
          </a:p>
          <a:p>
            <a:pPr>
              <a:buNone/>
            </a:pPr>
            <a:r>
              <a:rPr lang="en-US" dirty="0"/>
              <a:t>        </a:t>
            </a:r>
          </a:p>
          <a:p>
            <a:pPr>
              <a:buNone/>
            </a:pPr>
            <a:r>
              <a:rPr lang="en-US" dirty="0"/>
              <a:t>         </a:t>
            </a:r>
            <a:r>
              <a:rPr lang="en-US" b="1" dirty="0"/>
              <a:t>Solution</a:t>
            </a:r>
            <a:r>
              <a:rPr lang="en-US" dirty="0"/>
              <a:t>: We see from the recurrence relation that</a:t>
            </a:r>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itchFamily="18" charset="0"/>
                <a:ea typeface="Cambria Math" pitchFamily="18" charset="0"/>
              </a:rPr>
              <a:t>5</a:t>
            </a:r>
            <a:r>
              <a:rPr lang="en-US" i="1" dirty="0"/>
              <a:t> – </a:t>
            </a:r>
            <a:r>
              <a:rPr lang="en-US" dirty="0">
                <a:latin typeface="Cambria Math" pitchFamily="18" charset="0"/>
                <a:ea typeface="Cambria Math" pitchFamily="18" charset="0"/>
              </a:rPr>
              <a:t>3 </a:t>
            </a:r>
            <a:r>
              <a:rPr lang="en-US" i="1" dirty="0"/>
              <a:t>= </a:t>
            </a:r>
            <a:r>
              <a:rPr lang="en-US" dirty="0">
                <a:latin typeface="Cambria Math" pitchFamily="18" charset="0"/>
                <a:ea typeface="Cambria Math" pitchFamily="18" charset="0"/>
              </a:rPr>
              <a:t>2</a:t>
            </a: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i="1" dirty="0"/>
              <a:t>– </a:t>
            </a:r>
            <a:r>
              <a:rPr lang="en-US" dirty="0">
                <a:latin typeface="Cambria Math" pitchFamily="18" charset="0"/>
                <a:ea typeface="Cambria Math" pitchFamily="18" charset="0"/>
              </a:rPr>
              <a:t>5</a:t>
            </a:r>
            <a:r>
              <a:rPr lang="en-US" i="1" dirty="0">
                <a:latin typeface="Cambria Math" pitchFamily="18" charset="0"/>
                <a:ea typeface="Cambria Math" pitchFamily="18" charset="0"/>
              </a:rPr>
              <a:t> </a:t>
            </a:r>
            <a:r>
              <a:rPr lang="en-US" dirty="0">
                <a:ea typeface="Cambria Math" pitchFamily="18" charset="0"/>
              </a:rPr>
              <a:t>=</a:t>
            </a:r>
            <a:r>
              <a:rPr lang="en-US" i="1" dirty="0">
                <a:latin typeface="Cambria Math" pitchFamily="18" charset="0"/>
                <a:ea typeface="Cambria Math" pitchFamily="18" charset="0"/>
              </a:rPr>
              <a:t> </a:t>
            </a:r>
            <a:r>
              <a:rPr lang="en-US" i="1" dirty="0"/>
              <a:t>–</a:t>
            </a:r>
            <a:r>
              <a:rPr lang="en-US" dirty="0">
                <a:latin typeface="Cambria Math" pitchFamily="18" charset="0"/>
                <a:ea typeface="Cambria Math" pitchFamily="18" charset="0"/>
              </a:rPr>
              <a:t>3</a:t>
            </a:r>
          </a:p>
          <a:p>
            <a:pPr>
              <a:buNone/>
            </a:pPr>
            <a:r>
              <a:rPr lang="en-US" dirty="0">
                <a:latin typeface="Cambria Math" pitchFamily="18" charset="0"/>
                <a:ea typeface="Cambria Math" pitchFamily="18" charset="0"/>
              </a:rPr>
              <a:t>       </a:t>
            </a:r>
          </a:p>
          <a:p>
            <a:pPr lvl="1">
              <a:buNone/>
            </a:pPr>
            <a:endParaRPr lang="en-US" i="1" dirty="0"/>
          </a:p>
        </p:txBody>
      </p:sp>
    </p:spTree>
    <p:extLst>
      <p:ext uri="{BB962C8B-B14F-4D97-AF65-F5344CB8AC3E}">
        <p14:creationId xmlns:p14="http://schemas.microsoft.com/office/powerpoint/2010/main" val="22089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r>
              <a:rPr lang="en-US" dirty="0"/>
              <a:t>Such a formula is called a </a:t>
            </a:r>
            <a:r>
              <a:rPr lang="en-US" i="1" dirty="0"/>
              <a:t>closed formula</a:t>
            </a:r>
            <a:r>
              <a:rPr lang="en-US" dirty="0"/>
              <a:t>.</a:t>
            </a:r>
          </a:p>
          <a:p>
            <a:r>
              <a:rPr lang="en-US" dirty="0"/>
              <a:t>Various methods for solving recurrence relations will be covered in Chapter 8 where recurrence relations will be studied in greater depth.</a:t>
            </a:r>
          </a:p>
          <a:p>
            <a:r>
              <a:rPr lang="en-US" dirty="0"/>
              <a:t>Here we illustrate by example the method of iteration in which we need to guess the formula. The guess can be proved correct by the method of induction (Chapter 5).</a:t>
            </a:r>
          </a:p>
        </p:txBody>
      </p:sp>
    </p:spTree>
    <p:extLst>
      <p:ext uri="{BB962C8B-B14F-4D97-AF65-F5344CB8AC3E}">
        <p14:creationId xmlns:p14="http://schemas.microsoft.com/office/powerpoint/2010/main" val="4229613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Fibonacci Sequence</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buNone/>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lvl="1"/>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a:buNone/>
            </a:pPr>
            <a:r>
              <a:rPr lang="en-US" i="1" dirty="0"/>
              <a:t>     </a:t>
            </a:r>
          </a:p>
          <a:p>
            <a:pPr>
              <a:buNone/>
            </a:pPr>
            <a:r>
              <a:rPr lang="en-US" i="1" dirty="0"/>
              <a:t>     </a:t>
            </a:r>
            <a:r>
              <a:rPr lang="en-US" b="1" dirty="0"/>
              <a:t>Answer:</a:t>
            </a:r>
          </a:p>
          <a:p>
            <a:pPr>
              <a:buNone/>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a:buNone/>
            </a:pPr>
            <a:r>
              <a:rPr lang="en-US" i="1" dirty="0"/>
              <a:t>          </a:t>
            </a:r>
            <a:endParaRPr lang="en-US" dirty="0"/>
          </a:p>
        </p:txBody>
      </p:sp>
    </p:spTree>
    <p:extLst>
      <p:ext uri="{BB962C8B-B14F-4D97-AF65-F5344CB8AC3E}">
        <p14:creationId xmlns:p14="http://schemas.microsoft.com/office/powerpoint/2010/main" val="273207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49464D7-CE4E-450C-8E75-4103AEA0F836}"/>
              </a:ext>
            </a:extLst>
          </p:cNvPr>
          <p:cNvSpPr>
            <a:spLocks noGrp="1"/>
          </p:cNvSpPr>
          <p:nvPr>
            <p:ph idx="1"/>
          </p:nvPr>
        </p:nvSpPr>
        <p:spPr/>
        <p:txBody>
          <a:bodyPr/>
          <a:lstStyle/>
          <a:p>
            <a:pPr marL="0" indent="0">
              <a:buNone/>
            </a:pPr>
            <a:r>
              <a:rPr lang="en-US" b="1" dirty="0"/>
              <a:t>EXAMPLE:</a:t>
            </a:r>
          </a:p>
          <a:p>
            <a:r>
              <a:rPr lang="en-US" dirty="0"/>
              <a:t>Let A = {eggs, milk, corn} and B = {cows, goats, hens}</a:t>
            </a:r>
          </a:p>
          <a:p>
            <a:pPr marL="0" indent="0">
              <a:buNone/>
            </a:pPr>
            <a:r>
              <a:rPr lang="en-US" dirty="0"/>
              <a:t>Define a relation R from A to B by (a, b) ∈R </a:t>
            </a:r>
            <a:r>
              <a:rPr lang="en-US" i="1" dirty="0" err="1"/>
              <a:t>iff</a:t>
            </a:r>
            <a:r>
              <a:rPr lang="en-US" i="1" dirty="0"/>
              <a:t>  </a:t>
            </a:r>
            <a:r>
              <a:rPr lang="en-US" dirty="0"/>
              <a:t>a is produced by b.</a:t>
            </a:r>
          </a:p>
          <a:p>
            <a:r>
              <a:rPr lang="en-US" dirty="0"/>
              <a:t>Then R = {(eggs, hens), (milk, cows), (milk, goats)}</a:t>
            </a:r>
          </a:p>
          <a:p>
            <a:r>
              <a:rPr lang="en-US" dirty="0"/>
              <a:t>Thus, with respect to this relation eggs R hens , milk R cows, etc.</a:t>
            </a:r>
            <a:endParaRPr lang="x-none" dirty="0"/>
          </a:p>
        </p:txBody>
      </p:sp>
      <p:sp>
        <p:nvSpPr>
          <p:cNvPr id="4" name="Title 1">
            <a:extLst>
              <a:ext uri="{FF2B5EF4-FFF2-40B4-BE49-F238E27FC236}">
                <a16:creationId xmlns:a16="http://schemas.microsoft.com/office/drawing/2014/main" xmlns="" id="{400F79C8-85E6-4B8A-A693-676CA1D8EE08}"/>
              </a:ext>
            </a:extLst>
          </p:cNvPr>
          <p:cNvSpPr>
            <a:spLocks noGrp="1"/>
          </p:cNvSpPr>
          <p:nvPr>
            <p:ph type="title"/>
          </p:nvPr>
        </p:nvSpPr>
        <p:spPr>
          <a:xfrm>
            <a:off x="457200" y="704850"/>
            <a:ext cx="8229600" cy="742950"/>
          </a:xfrm>
        </p:spPr>
        <p:txBody>
          <a:bodyPr>
            <a:normAutofit fontScale="90000"/>
          </a:bodyPr>
          <a:lstStyle/>
          <a:p>
            <a:r>
              <a:rPr lang="en-US" dirty="0"/>
              <a:t>Binary Relations</a:t>
            </a:r>
            <a:endParaRPr lang="x-none" dirty="0"/>
          </a:p>
        </p:txBody>
      </p:sp>
    </p:spTree>
    <p:extLst>
      <p:ext uri="{BB962C8B-B14F-4D97-AF65-F5344CB8AC3E}">
        <p14:creationId xmlns:p14="http://schemas.microsoft.com/office/powerpoint/2010/main" val="22974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itchFamily="18" charset="0"/>
                <a:ea typeface="Cambria Math" pitchFamily="18" charset="0"/>
              </a:rPr>
              <a:t>1</a:t>
            </a:r>
            <a:r>
              <a:rPr lang="en-US" dirty="0"/>
              <a:t>: Working upward, forward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latin typeface="Cambria Math" pitchFamily="18" charset="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p>
          <a:p>
            <a:pPr lvl="1">
              <a:buNone/>
            </a:pPr>
            <a:r>
              <a:rPr lang="en-US" i="1" dirty="0"/>
              <a:t>      </a:t>
            </a:r>
            <a:r>
              <a:rPr lang="en-US" i="1" dirty="0">
                <a:ea typeface="Cambria Math" pitchFamily="18" charset="0"/>
              </a:rPr>
              <a:t>a</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+ 3 = 2 + 3 ∙ 2 </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+ 2 ∙ 3) + 3 = 2 + 3 ∙ 3</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r>
              <a:rPr lang="en-US" i="1" dirty="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+ 3  </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a:t>
            </a:r>
            <a:r>
              <a:rPr lang="en-US" i="1" dirty="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ea typeface="Cambria Math" pitchFamily="18" charset="0"/>
              </a:rPr>
              <a:t>n</a:t>
            </a:r>
            <a:r>
              <a:rPr lang="en-US" dirty="0">
                <a:latin typeface="Cambria Math" pitchFamily="18" charset="0"/>
                <a:ea typeface="Cambria Math" pitchFamily="18" charset="0"/>
              </a:rPr>
              <a:t> – 1)</a:t>
            </a:r>
          </a:p>
          <a:p>
            <a:pPr lvl="1">
              <a:buNone/>
            </a:pPr>
            <a:r>
              <a:rPr lang="en-US" dirty="0"/>
              <a:t>  </a:t>
            </a:r>
          </a:p>
        </p:txBody>
      </p:sp>
    </p:spTree>
    <p:extLst>
      <p:ext uri="{BB962C8B-B14F-4D97-AF65-F5344CB8AC3E}">
        <p14:creationId xmlns:p14="http://schemas.microsoft.com/office/powerpoint/2010/main" val="2941208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itchFamily="18" charset="0"/>
                <a:ea typeface="Cambria Math" pitchFamily="18" charset="0"/>
              </a:rPr>
              <a:t>2</a:t>
            </a:r>
            <a:r>
              <a:rPr lang="en-US" dirty="0"/>
              <a:t>: Working downward, backward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endParaRPr lang="en-US" dirty="0"/>
          </a:p>
          <a:p>
            <a:pPr>
              <a:buNone/>
            </a:pPr>
            <a:endParaRPr lang="en-US" i="1" dirty="0"/>
          </a:p>
          <a:p>
            <a:pPr>
              <a:buNone/>
            </a:pPr>
            <a:r>
              <a:rPr lang="en-US" i="1" dirty="0"/>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p>
          <a:p>
            <a:pPr>
              <a:buNone/>
            </a:pP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+ 3 ∙ 2 </a:t>
            </a:r>
            <a:endParaRPr lang="en-US" sz="2800" dirty="0"/>
          </a:p>
          <a:p>
            <a:pPr lvl="1">
              <a:buNone/>
            </a:pPr>
            <a:r>
              <a:rPr lang="en-US" sz="2800" i="1" dirty="0"/>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3 )+ 3 ∙ 2  =</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endParaRPr lang="en-US" sz="2800" dirty="0">
              <a:latin typeface="Cambria Math" pitchFamily="18" charset="0"/>
              <a:ea typeface="Cambria Math" pitchFamily="18" charset="0"/>
            </a:endParaRPr>
          </a:p>
          <a:p>
            <a:pPr>
              <a:buNone/>
            </a:pPr>
            <a:r>
              <a:rPr lang="en-US" sz="2800" dirty="0">
                <a:latin typeface="Cambria Math" pitchFamily="18" charset="0"/>
                <a:ea typeface="Cambria Math" pitchFamily="18" charset="0"/>
              </a:rPr>
              <a:t>                  = </a:t>
            </a:r>
            <a:r>
              <a:rPr lang="en-US" sz="2800" i="1" dirty="0">
                <a:ea typeface="Cambria Math" pitchFamily="18" charset="0"/>
              </a:rPr>
              <a:t>a</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2 + 3(</a:t>
            </a:r>
            <a:r>
              <a:rPr lang="en-US" sz="2800" i="1" dirty="0">
                <a:latin typeface="Cambria Math" pitchFamily="18" charset="0"/>
                <a:ea typeface="Cambria Math" pitchFamily="18" charset="0"/>
              </a:rPr>
              <a:t>n</a:t>
            </a:r>
            <a:r>
              <a:rPr lang="en-US" sz="2800" dirty="0">
                <a:latin typeface="Cambria Math" pitchFamily="18" charset="0"/>
                <a:ea typeface="Cambria Math" pitchFamily="18" charset="0"/>
              </a:rPr>
              <a:t> – 1)</a:t>
            </a:r>
          </a:p>
          <a:p>
            <a:pPr lvl="1">
              <a:buNone/>
            </a:pPr>
            <a:r>
              <a:rPr lang="en-US" sz="2800" dirty="0"/>
              <a:t>  </a:t>
            </a:r>
          </a:p>
        </p:txBody>
      </p:sp>
    </p:spTree>
    <p:extLst>
      <p:ext uri="{BB962C8B-B14F-4D97-AF65-F5344CB8AC3E}">
        <p14:creationId xmlns:p14="http://schemas.microsoft.com/office/powerpoint/2010/main" val="2983312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Proof in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45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713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8753771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1264269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1472933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a:t>Graphs</a:t>
            </a:r>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a:t>   Definition:</a:t>
            </a:r>
            <a:r>
              <a:rPr lang="en-US" dirty="0"/>
              <a:t> A </a:t>
            </a:r>
            <a:r>
              <a:rPr lang="en-US" i="1" dirty="0"/>
              <a:t>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edges. </a:t>
            </a:r>
            <a:r>
              <a:rPr lang="en-US" dirty="0"/>
              <a:t>Each edge has either one or two vertices associated with it, called its </a:t>
            </a:r>
            <a:r>
              <a:rPr lang="en-US" i="1" dirty="0"/>
              <a:t>endpoints</a:t>
            </a:r>
            <a:r>
              <a:rPr lang="en-US" dirty="0"/>
              <a:t>.  An edge is said to </a:t>
            </a:r>
            <a:r>
              <a:rPr lang="en-US" i="1" dirty="0"/>
              <a:t>connect</a:t>
            </a:r>
            <a:r>
              <a:rPr lang="en-US" dirty="0"/>
              <a:t> its endpoints.</a:t>
            </a:r>
          </a:p>
          <a:p>
            <a:pPr>
              <a:buNone/>
            </a:pPr>
            <a:endParaRPr lang="en-US" dirty="0"/>
          </a:p>
          <a:p>
            <a:pPr>
              <a:buNone/>
            </a:pPr>
            <a:endParaRPr lang="en-US" dirty="0"/>
          </a:p>
          <a:p>
            <a:pPr>
              <a:buNone/>
            </a:pPr>
            <a:endParaRPr lang="en-US" dirty="0"/>
          </a:p>
          <a:p>
            <a:pPr>
              <a:buNone/>
            </a:pPr>
            <a:r>
              <a:rPr lang="en-US" dirty="0"/>
              <a:t>   </a:t>
            </a:r>
            <a:r>
              <a:rPr lang="en-US" sz="1900" b="1" dirty="0"/>
              <a:t>Remarks</a:t>
            </a:r>
            <a:r>
              <a:rPr lang="en-US" sz="1900" dirty="0"/>
              <a:t>: </a:t>
            </a:r>
          </a:p>
          <a:p>
            <a:pPr lvl="1"/>
            <a:r>
              <a:rPr lang="en-US" sz="1900" dirty="0"/>
              <a:t>The graphs we study here are unrelated to graphs of functions studied in Chapter </a:t>
            </a:r>
            <a:r>
              <a:rPr lang="en-US" sz="1900" dirty="0">
                <a:latin typeface="Cambria" pitchFamily="18" charset="0"/>
              </a:rPr>
              <a:t>2</a:t>
            </a:r>
            <a:r>
              <a:rPr lang="en-US" sz="1900" dirty="0"/>
              <a:t>. </a:t>
            </a:r>
          </a:p>
          <a:p>
            <a:pPr lvl="1"/>
            <a:r>
              <a:rPr lang="en-US" sz="1900" dirty="0"/>
              <a:t>We have a lot of freedom when we draw a picture of a graph.   All that matters is the connections made by the edges, not the particular geometry depicted.   For example, the lengths of edges, whether edges cross, how vertices are depicted, and so on, do not matter</a:t>
            </a:r>
          </a:p>
          <a:p>
            <a:pPr lvl="1"/>
            <a:r>
              <a:rPr lang="en-US" sz="1900" dirty="0"/>
              <a:t>A graph with an infinite vertex set  is called an </a:t>
            </a:r>
            <a:r>
              <a:rPr lang="en-US" sz="1900" i="1" dirty="0"/>
              <a:t>infinite graph. </a:t>
            </a:r>
            <a:r>
              <a:rPr lang="en-US" sz="1900" dirty="0"/>
              <a:t>A graph with a finite vertex set is called a </a:t>
            </a:r>
            <a:r>
              <a:rPr lang="en-US" sz="1900" i="1" dirty="0"/>
              <a:t>finite graph</a:t>
            </a:r>
            <a:r>
              <a:rPr lang="en-US" sz="1900" dirty="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40" name="TextBox 39"/>
            <p:cNvSpPr txBox="1"/>
            <p:nvPr/>
          </p:nvSpPr>
          <p:spPr>
            <a:xfrm>
              <a:off x="6218623" y="3508735"/>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TextBox 19"/>
            <p:cNvSpPr txBox="1"/>
            <p:nvPr/>
          </p:nvSpPr>
          <p:spPr>
            <a:xfrm>
              <a:off x="3831708" y="4696943"/>
              <a:ext cx="318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p>
        </p:txBody>
      </p:sp>
      <p:sp>
        <p:nvSpPr>
          <p:cNvPr id="21" name="TextBox 20"/>
          <p:cNvSpPr txBox="1"/>
          <p:nvPr/>
        </p:nvSpPr>
        <p:spPr>
          <a:xfrm>
            <a:off x="609600" y="2558774"/>
            <a:ext cx="2915003" cy="9643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is a graph with four vertices and five edges.</a:t>
            </a:r>
          </a:p>
        </p:txBody>
      </p:sp>
    </p:spTree>
    <p:extLst>
      <p:ext uri="{BB962C8B-B14F-4D97-AF65-F5344CB8AC3E}">
        <p14:creationId xmlns:p14="http://schemas.microsoft.com/office/powerpoint/2010/main" val="2880183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2420045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Directed Graphs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An </a:t>
            </a:r>
            <a:r>
              <a:rPr lang="en-US" i="1" dirty="0"/>
              <a:t>directed graph </a:t>
            </a:r>
            <a:r>
              <a:rPr lang="en-US" dirty="0"/>
              <a:t> (or </a:t>
            </a:r>
            <a:r>
              <a:rPr lang="en-US" i="1" dirty="0"/>
              <a:t>digraph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directed edges </a:t>
            </a:r>
            <a:r>
              <a:rPr lang="en-US" dirty="0"/>
              <a:t>(or </a:t>
            </a:r>
            <a:r>
              <a:rPr lang="en-US" i="1" dirty="0"/>
              <a:t>arcs</a:t>
            </a:r>
            <a:r>
              <a:rPr lang="en-US" dirty="0"/>
              <a:t>)</a:t>
            </a:r>
            <a:r>
              <a:rPr lang="en-US" i="1" dirty="0"/>
              <a:t>. </a:t>
            </a:r>
            <a:r>
              <a:rPr lang="en-US" dirty="0"/>
              <a:t>Each edge is associated with an ordered pair of vertices.  The directed edge associated with the ordered pair (</a:t>
            </a:r>
            <a:r>
              <a:rPr lang="en-US" i="1" dirty="0" err="1"/>
              <a:t>u</a:t>
            </a:r>
            <a:r>
              <a:rPr lang="en-US" dirty="0" err="1"/>
              <a:t>,</a:t>
            </a:r>
            <a:r>
              <a:rPr lang="en-US" i="1" dirty="0" err="1"/>
              <a:t>v</a:t>
            </a:r>
            <a:r>
              <a:rPr lang="en-US" dirty="0"/>
              <a:t>) is said to </a:t>
            </a:r>
            <a:r>
              <a:rPr lang="en-US" i="1" dirty="0"/>
              <a:t>start at u</a:t>
            </a:r>
            <a:r>
              <a:rPr lang="en-US" dirty="0"/>
              <a:t> and </a:t>
            </a:r>
            <a:r>
              <a:rPr lang="en-US" i="1" dirty="0"/>
              <a:t>end at</a:t>
            </a:r>
            <a:r>
              <a:rPr lang="en-US" dirty="0"/>
              <a:t> </a:t>
            </a:r>
            <a:r>
              <a:rPr lang="en-US" i="1" dirty="0"/>
              <a:t>v</a:t>
            </a:r>
            <a:r>
              <a:rPr lang="en-US" dirty="0"/>
              <a:t>. </a:t>
            </a:r>
          </a:p>
          <a:p>
            <a:pPr>
              <a:buNone/>
            </a:pPr>
            <a:r>
              <a:rPr lang="en-US" b="1" dirty="0"/>
              <a:t>   Remark</a:t>
            </a:r>
            <a:r>
              <a:rPr lang="en-US" dirty="0"/>
              <a:t>: </a:t>
            </a:r>
          </a:p>
          <a:p>
            <a:pPr lvl="1"/>
            <a:r>
              <a:rPr lang="en-US" dirty="0"/>
              <a:t>Graphs where the end points of an edge are not ordered are said to be </a:t>
            </a:r>
            <a:r>
              <a:rPr lang="en-US" i="1" dirty="0"/>
              <a:t>undirected graphs</a:t>
            </a:r>
            <a:r>
              <a:rPr lang="en-US" dirty="0"/>
              <a:t>.</a:t>
            </a:r>
          </a:p>
          <a:p>
            <a:pPr>
              <a:buNone/>
            </a:pPr>
            <a:endParaRPr lang="en-US" i="1" dirty="0"/>
          </a:p>
          <a:p>
            <a:endParaRPr lang="en-US" i="1" dirty="0"/>
          </a:p>
        </p:txBody>
      </p:sp>
    </p:spTree>
    <p:extLst>
      <p:ext uri="{BB962C8B-B14F-4D97-AF65-F5344CB8AC3E}">
        <p14:creationId xmlns:p14="http://schemas.microsoft.com/office/powerpoint/2010/main" val="2987910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36452</TotalTime>
  <Words>18120</Words>
  <Application>Microsoft Office PowerPoint</Application>
  <PresentationFormat>On-screen Show (4:3)</PresentationFormat>
  <Paragraphs>2055</Paragraphs>
  <Slides>289</Slides>
  <Notes>16</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289</vt:i4>
      </vt:variant>
    </vt:vector>
  </HeadingPairs>
  <TitlesOfParts>
    <vt:vector size="310" baseType="lpstr">
      <vt:lpstr>Wingdings</vt:lpstr>
      <vt:lpstr>~FPC6E</vt:lpstr>
      <vt:lpstr>ＭＳ Ｐゴシック</vt:lpstr>
      <vt:lpstr>TimesNewRomanPSMT</vt:lpstr>
      <vt:lpstr>Constantia</vt:lpstr>
      <vt:lpstr>Bookman Old Style</vt:lpstr>
      <vt:lpstr>Gill Sans MT</vt:lpstr>
      <vt:lpstr>~FPBCE</vt:lpstr>
      <vt:lpstr>Book Antiqua</vt:lpstr>
      <vt:lpstr>Symbol</vt:lpstr>
      <vt:lpstr>SymbolMT</vt:lpstr>
      <vt:lpstr>Comic Sans MS</vt:lpstr>
      <vt:lpstr>Cambria</vt:lpstr>
      <vt:lpstr>Arial</vt:lpstr>
      <vt:lpstr>~FPBAD</vt:lpstr>
      <vt:lpstr>Wingdings 2</vt:lpstr>
      <vt:lpstr>Cambria Math</vt:lpstr>
      <vt:lpstr>Calibri</vt:lpstr>
      <vt:lpstr>Times New Roman</vt:lpstr>
      <vt:lpstr>Flow</vt:lpstr>
      <vt:lpstr>Equation</vt:lpstr>
      <vt:lpstr>Relations</vt:lpstr>
      <vt:lpstr>Chapter Summary</vt:lpstr>
      <vt:lpstr>Relations and Their Properties</vt:lpstr>
      <vt:lpstr>Section Summary</vt:lpstr>
      <vt:lpstr>Recall, Function is…</vt:lpstr>
      <vt:lpstr>What is Relation?</vt:lpstr>
      <vt:lpstr>Binary Relations</vt:lpstr>
      <vt:lpstr>Binary Relations</vt:lpstr>
      <vt:lpstr>Binary Relations</vt:lpstr>
      <vt:lpstr>Binary Relations</vt:lpstr>
      <vt:lpstr>Domain and Range of a Relation</vt:lpstr>
      <vt:lpstr>Domain and Range of a Relation</vt:lpstr>
      <vt:lpstr>Domain and Range of a Relation</vt:lpstr>
      <vt:lpstr>Representing Relations</vt:lpstr>
      <vt:lpstr>Representing Relations Using Digraphs</vt:lpstr>
      <vt:lpstr>Representing Relations Using Matrices</vt:lpstr>
      <vt:lpstr>Examples of Representing Relations Using Matrices</vt:lpstr>
      <vt:lpstr>Binary Relations</vt:lpstr>
      <vt:lpstr>Binary Relation on a Set</vt:lpstr>
      <vt:lpstr>Binary Relation on a Set</vt:lpstr>
      <vt:lpstr>Relations and Their Properties</vt:lpstr>
      <vt:lpstr>Binary Relation on a Set (cont.)</vt:lpstr>
      <vt:lpstr>Reflexive Relations</vt:lpstr>
      <vt:lpstr>Reflexive Relations</vt:lpstr>
      <vt:lpstr>Symmetric Relations</vt:lpstr>
      <vt:lpstr>Symmetric Relations</vt:lpstr>
      <vt:lpstr>Transitive Relations</vt:lpstr>
      <vt:lpstr>Transitive Relations</vt:lpstr>
      <vt:lpstr>Irreflexive Relations</vt:lpstr>
      <vt:lpstr>Irreflexive Relations</vt:lpstr>
      <vt:lpstr>Antisymmetric Relations</vt:lpstr>
      <vt:lpstr>Antisymmetric Relations</vt:lpstr>
      <vt:lpstr>Asymmetric Relations</vt:lpstr>
      <vt:lpstr>Asymmetric Relations</vt:lpstr>
      <vt:lpstr>Activity Time</vt:lpstr>
      <vt:lpstr>PowerPoint Presentation</vt:lpstr>
      <vt:lpstr>Combining Relations</vt:lpstr>
      <vt:lpstr>Combining Relations</vt:lpstr>
      <vt:lpstr>Composition of Relations</vt:lpstr>
      <vt:lpstr>Representing the  Composition of a Relation</vt:lpstr>
      <vt:lpstr>Composition of Relations</vt:lpstr>
      <vt:lpstr>INVERSE OF A RELATION</vt:lpstr>
      <vt:lpstr>INVERSE OF A RELATION</vt:lpstr>
      <vt:lpstr>Equivalence Relations</vt:lpstr>
      <vt:lpstr>Equivalence Relations</vt:lpstr>
      <vt:lpstr>Strings</vt:lpstr>
      <vt:lpstr>Congruence Modulo m</vt:lpstr>
      <vt:lpstr>Divides</vt:lpstr>
      <vt:lpstr>Partial Orderings</vt:lpstr>
      <vt:lpstr>Partial Orderings</vt:lpstr>
      <vt:lpstr>Partial Orderings (continued)</vt:lpstr>
      <vt:lpstr>Partial Orderings (continued)</vt:lpstr>
      <vt:lpstr>Partial Orderings (continued)</vt:lpstr>
      <vt:lpstr>Sequences and Series(Sums)</vt:lpstr>
      <vt:lpstr>Section Summary</vt:lpstr>
      <vt:lpstr>Introduction</vt:lpstr>
      <vt:lpstr>PowerPoint Presentation</vt:lpstr>
      <vt:lpstr>Sequences</vt:lpstr>
      <vt:lpstr>Sequences </vt:lpstr>
      <vt:lpstr>Sequences </vt:lpstr>
      <vt:lpstr>Sequences </vt:lpstr>
      <vt:lpstr>Sequences </vt:lpstr>
      <vt:lpstr>Sequences </vt:lpstr>
      <vt:lpstr>Sequences </vt:lpstr>
      <vt:lpstr>Arithmetic Progression OR Sequences </vt:lpstr>
      <vt:lpstr>Arithmetic Sequences </vt:lpstr>
      <vt:lpstr>Arithmetic Sequences </vt:lpstr>
      <vt:lpstr>Arithmetic Sequences </vt:lpstr>
      <vt:lpstr>Arithmetic Sequences </vt:lpstr>
      <vt:lpstr>PowerPoint Presentation</vt:lpstr>
      <vt:lpstr>Geometric Progression OR Sequence</vt:lpstr>
      <vt:lpstr>GENERAL TERM OF A GEOMETRIC SEQUENCE:</vt:lpstr>
      <vt:lpstr>Geometric Progression</vt:lpstr>
      <vt:lpstr>Geometric Sequence</vt:lpstr>
      <vt:lpstr>Geometric Sequence</vt:lpstr>
      <vt:lpstr>Useful Sequences</vt:lpstr>
      <vt:lpstr>SERIES</vt:lpstr>
      <vt:lpstr>SUMMATIONS</vt:lpstr>
      <vt:lpstr>SUMMATIONS</vt:lpstr>
      <vt:lpstr>ARITHMETIC SERIES:</vt:lpstr>
      <vt:lpstr>PowerPoint Presentation</vt:lpstr>
      <vt:lpstr>ARITHMETIC SERIES:</vt:lpstr>
      <vt:lpstr>GEOMETRIC SERIES:</vt:lpstr>
      <vt:lpstr>Strings</vt:lpstr>
      <vt:lpstr>Recurrence Relations</vt:lpstr>
      <vt:lpstr>Questions about Recurrence Relations</vt:lpstr>
      <vt:lpstr>Questions about Recurrence Relations</vt:lpstr>
      <vt:lpstr>Solving Recurrence Relations</vt:lpstr>
      <vt:lpstr>Fibonacci Sequence</vt:lpstr>
      <vt:lpstr>Iterative Solution Example</vt:lpstr>
      <vt:lpstr>Iterative Solution Example</vt:lpstr>
      <vt:lpstr>Some Useful Summation Formulae </vt:lpstr>
      <vt:lpstr>Graphs</vt:lpstr>
      <vt:lpstr>Chapter Summary</vt:lpstr>
      <vt:lpstr>Graphs and Graph Models</vt:lpstr>
      <vt:lpstr>Section Summary</vt:lpstr>
      <vt:lpstr>Graphs</vt:lpstr>
      <vt:lpstr>Some Terminology</vt:lpstr>
      <vt:lpstr>Directed Graphs</vt:lpstr>
      <vt:lpstr>Some Terminology (continued)</vt:lpstr>
      <vt:lpstr>Graph Terminology: Summary</vt:lpstr>
      <vt:lpstr>Other Applications of Graphs</vt:lpstr>
      <vt:lpstr>Graph Models:  Computer Networks</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Graphs and Computer Network Architecture</vt:lpstr>
      <vt:lpstr>Special Types of Simple Graphs:       n-Cubes</vt:lpstr>
      <vt:lpstr>Special Types of Graphs and Computer Network Architecture</vt:lpstr>
      <vt:lpstr>Bipartite Graphs</vt:lpstr>
      <vt:lpstr>Bipartite Graphs (continued)</vt:lpstr>
      <vt:lpstr>Bipartite Graphs (continued)</vt:lpstr>
      <vt:lpstr>Bipartite Graphs</vt:lpstr>
      <vt:lpstr>  Bipartite Graphs and Matchings</vt:lpstr>
      <vt:lpstr>  Bipartite Graphs and Matchings</vt:lpstr>
      <vt:lpstr>  Bipartite Graphs and Matchings</vt:lpstr>
      <vt:lpstr>Complete Bipartite Graphs</vt:lpstr>
      <vt:lpstr>New Graphs from Old </vt:lpstr>
      <vt:lpstr>New Graphs from Old (continued)</vt:lpstr>
      <vt:lpstr>Representations of Graphs</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vt:lpstr>
      <vt:lpstr>Necessary Conditions for Hamilton Circuits</vt:lpstr>
      <vt:lpstr>Applications of Hamilton Paths and Circuits</vt:lpstr>
      <vt:lpstr>ISOMORPHISM OF GRAPHS</vt:lpstr>
      <vt:lpstr>Isomorphism of Graphs</vt:lpstr>
      <vt:lpstr>Isomorphism of Graphs</vt:lpstr>
      <vt:lpstr>ISOMORPHIC INVARIANT</vt:lpstr>
      <vt:lpstr>Isomorphism of Graphs (cont.)</vt:lpstr>
      <vt:lpstr>PowerPoint Presentation</vt:lpstr>
      <vt:lpstr>PowerPoint Presentation</vt:lpstr>
      <vt:lpstr>PowerPoint Presentation</vt:lpstr>
      <vt:lpstr>PowerPoint Presentation</vt:lpstr>
      <vt:lpstr>Isomorphism of Graphs</vt:lpstr>
      <vt:lpstr>Isomorphism of Graphs</vt:lpstr>
      <vt:lpstr>Isomorphism of Graphs</vt:lpstr>
      <vt:lpstr>Isomorphism of Graphs (cont.)</vt:lpstr>
      <vt:lpstr>Isomorphism of Graphs </vt:lpstr>
      <vt:lpstr>Algorithms for Graph Isomorphism</vt:lpstr>
      <vt:lpstr>Applications of Graph Isomorphism </vt:lpstr>
      <vt:lpstr>PowerPoint Presentation</vt:lpstr>
      <vt:lpstr>Weighted Graphs</vt:lpstr>
      <vt:lpstr>Weighted Graphs</vt:lpstr>
      <vt:lpstr>Weighted Graphs</vt:lpstr>
      <vt:lpstr>Weighted Graphs</vt:lpstr>
      <vt:lpstr>Weighted Graphs</vt:lpstr>
      <vt:lpstr>Dijkstra’s Algorithm</vt:lpstr>
      <vt:lpstr>PowerPoint Presentation</vt:lpstr>
      <vt:lpstr>Dijkstra’s algorithm: another example</vt:lpstr>
      <vt:lpstr>PowerPoint Presentation</vt:lpstr>
      <vt:lpstr>Problem: shortest path from a to z</vt:lpstr>
      <vt:lpstr>The Traveling Salesman Problem</vt:lpstr>
      <vt:lpstr>The Traveling Salesman Problem</vt:lpstr>
      <vt:lpstr>Travelling Salesman problem</vt:lpstr>
      <vt:lpstr>Travelling Salesman problem</vt:lpstr>
      <vt:lpstr>Planar Graphs</vt:lpstr>
      <vt:lpstr>The House-and-Utilities Problem</vt:lpstr>
      <vt:lpstr>Planar Graphs</vt:lpstr>
      <vt:lpstr>Planar Graphs</vt:lpstr>
      <vt:lpstr>Planar Graphs</vt:lpstr>
      <vt:lpstr>Example</vt:lpstr>
      <vt:lpstr>Example</vt:lpstr>
      <vt:lpstr>Planar Graphs</vt:lpstr>
      <vt:lpstr>Regions</vt:lpstr>
      <vt:lpstr>Regions</vt:lpstr>
      <vt:lpstr>Regions</vt:lpstr>
      <vt:lpstr>Regions</vt:lpstr>
      <vt:lpstr>Regions</vt:lpstr>
      <vt:lpstr>Regions</vt:lpstr>
      <vt:lpstr>Regions</vt:lpstr>
      <vt:lpstr>Planar Graphs</vt:lpstr>
      <vt:lpstr>Regions</vt:lpstr>
      <vt:lpstr>Euler’s Formula</vt:lpstr>
      <vt:lpstr>Euler’s Formula (Cont.)</vt:lpstr>
      <vt:lpstr>Euler’s Formula (Cont.)</vt:lpstr>
      <vt:lpstr>Euler’s Formula (Cont.)</vt:lpstr>
      <vt:lpstr>Euler’s Formula (Cont.)</vt:lpstr>
      <vt:lpstr>Euler’s Formula (Cont.)</vt:lpstr>
      <vt:lpstr>Trees</vt:lpstr>
      <vt:lpstr>Chapter Summary</vt:lpstr>
      <vt:lpstr>Introduction to Trees</vt:lpstr>
      <vt:lpstr>Section Summary</vt:lpstr>
      <vt:lpstr>Trees</vt:lpstr>
      <vt:lpstr>Trees</vt:lpstr>
      <vt:lpstr>FOREST</vt:lpstr>
      <vt:lpstr>Applications of Trees</vt:lpstr>
      <vt:lpstr>Trees as Models</vt:lpstr>
      <vt:lpstr>Trees as Models</vt:lpstr>
      <vt:lpstr>Trees as Models</vt:lpstr>
      <vt:lpstr>Applications of Trees</vt:lpstr>
      <vt:lpstr>Game Tree for Tic-Tac-Toe</vt:lpstr>
      <vt:lpstr>Universal Address Systems </vt:lpstr>
      <vt:lpstr>Prefix code</vt:lpstr>
      <vt:lpstr>Decision Trees</vt:lpstr>
      <vt:lpstr>Example : A decision tree that orders the elements of the list a, b, c.</vt:lpstr>
      <vt:lpstr>Rooted Trees</vt:lpstr>
      <vt:lpstr>Rooted Tree Terminology</vt:lpstr>
      <vt:lpstr>Rooted Tree Terminology</vt:lpstr>
      <vt:lpstr>Rooted Tree Terminology</vt:lpstr>
      <vt:lpstr>Rooted Tree Terminology</vt:lpstr>
      <vt:lpstr>Terminology for Rooted Trees</vt:lpstr>
      <vt:lpstr>Terminology for Rooted Trees</vt:lpstr>
      <vt:lpstr>Terminology for Rooted Trees</vt:lpstr>
      <vt:lpstr>Level of vertices and height of trees</vt:lpstr>
      <vt:lpstr>Level of vertices and height of trees</vt:lpstr>
      <vt:lpstr>m-ary Rooted Trees</vt:lpstr>
      <vt:lpstr>PowerPoint Presentation</vt:lpstr>
      <vt:lpstr>Balanced m-Ary Trees</vt:lpstr>
      <vt:lpstr>Ordered Rooted Trees</vt:lpstr>
      <vt:lpstr>Binary Trees</vt:lpstr>
      <vt:lpstr>PowerPoint Presentation</vt:lpstr>
      <vt:lpstr>Properties of Trees</vt:lpstr>
      <vt:lpstr>Binary Search Tree</vt:lpstr>
      <vt:lpstr>Example : Form a binary search tree for the words mathematics, physics, geography, zoology, meteorology, geology, psychology, and chemistry (using alphabetical order).</vt:lpstr>
      <vt:lpstr>Tree Traversal</vt:lpstr>
      <vt:lpstr>Tree Traversal</vt:lpstr>
      <vt:lpstr>Preorder Traversal</vt:lpstr>
      <vt:lpstr>Preorder Traversal (continued)</vt:lpstr>
      <vt:lpstr>Inorder Traversal</vt:lpstr>
      <vt:lpstr>Inorder Traversal (continued)</vt:lpstr>
      <vt:lpstr>Postorder Traversal</vt:lpstr>
      <vt:lpstr>Post order Traversal  (continued)</vt:lpstr>
      <vt:lpstr>Expression Trees</vt:lpstr>
      <vt:lpstr>Infix Notation</vt:lpstr>
      <vt:lpstr>Prefix Notation</vt:lpstr>
      <vt:lpstr>Prefix Notation</vt:lpstr>
      <vt:lpstr>Postfix Notation</vt:lpstr>
      <vt:lpstr>Postfix Notation</vt:lpstr>
      <vt:lpstr>Spanning Trees</vt:lpstr>
      <vt:lpstr>Section Summary</vt:lpstr>
      <vt:lpstr>Spanning Trees</vt:lpstr>
      <vt:lpstr>Spanning Trees</vt:lpstr>
      <vt:lpstr>Minimum Spanning</vt:lpstr>
      <vt:lpstr>Minimum spanning tree</vt:lpstr>
      <vt:lpstr>Minimum spanning tree</vt:lpstr>
      <vt:lpstr>PRIM’S ALGORITHM</vt:lpstr>
      <vt:lpstr>Example: Use Prims algorithm to find a minimal spanning tree for the graph below. Indicate the order in which edges are added to form the tree. </vt:lpstr>
      <vt:lpstr>KRUSKAL’S ALGORITHM</vt:lpstr>
      <vt:lpstr>Minimal spanning tree (MST)</vt:lpstr>
    </vt:vector>
  </TitlesOfParts>
  <Company>Monmouth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dell</cp:lastModifiedBy>
  <cp:revision>2136</cp:revision>
  <dcterms:created xsi:type="dcterms:W3CDTF">2011-03-27T19:09:13Z</dcterms:created>
  <dcterms:modified xsi:type="dcterms:W3CDTF">2022-09-26T14:59:45Z</dcterms:modified>
</cp:coreProperties>
</file>